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45"/>
  </p:notesMasterIdLst>
  <p:sldIdLst>
    <p:sldId id="318" r:id="rId2"/>
    <p:sldId id="326" r:id="rId3"/>
    <p:sldId id="327" r:id="rId4"/>
    <p:sldId id="319" r:id="rId5"/>
    <p:sldId id="320" r:id="rId6"/>
    <p:sldId id="321" r:id="rId7"/>
    <p:sldId id="322" r:id="rId8"/>
    <p:sldId id="323" r:id="rId9"/>
    <p:sldId id="324" r:id="rId10"/>
    <p:sldId id="325" r:id="rId11"/>
    <p:sldId id="328" r:id="rId12"/>
    <p:sldId id="329" r:id="rId13"/>
    <p:sldId id="333" r:id="rId14"/>
    <p:sldId id="330" r:id="rId15"/>
    <p:sldId id="331" r:id="rId16"/>
    <p:sldId id="334" r:id="rId17"/>
    <p:sldId id="335" r:id="rId18"/>
    <p:sldId id="336" r:id="rId19"/>
    <p:sldId id="337" r:id="rId20"/>
    <p:sldId id="338" r:id="rId21"/>
    <p:sldId id="339" r:id="rId22"/>
    <p:sldId id="340" r:id="rId23"/>
    <p:sldId id="341" r:id="rId24"/>
    <p:sldId id="343" r:id="rId25"/>
    <p:sldId id="344" r:id="rId26"/>
    <p:sldId id="345" r:id="rId27"/>
    <p:sldId id="346" r:id="rId28"/>
    <p:sldId id="347" r:id="rId29"/>
    <p:sldId id="348" r:id="rId30"/>
    <p:sldId id="349" r:id="rId31"/>
    <p:sldId id="350" r:id="rId32"/>
    <p:sldId id="351" r:id="rId33"/>
    <p:sldId id="352" r:id="rId34"/>
    <p:sldId id="353" r:id="rId35"/>
    <p:sldId id="354" r:id="rId36"/>
    <p:sldId id="355" r:id="rId37"/>
    <p:sldId id="356" r:id="rId38"/>
    <p:sldId id="362" r:id="rId39"/>
    <p:sldId id="357" r:id="rId40"/>
    <p:sldId id="358" r:id="rId41"/>
    <p:sldId id="359" r:id="rId42"/>
    <p:sldId id="360" r:id="rId43"/>
    <p:sldId id="361" r:id="rId44"/>
  </p:sldIdLst>
  <p:sldSz cx="36576000" cy="20574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480">
          <p15:clr>
            <a:srgbClr val="A4A3A4"/>
          </p15:clr>
        </p15:guide>
        <p15:guide id="2" pos="115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78776"/>
  </p:normalViewPr>
  <p:slideViewPr>
    <p:cSldViewPr snapToGrid="0">
      <p:cViewPr varScale="1">
        <p:scale>
          <a:sx n="32" d="100"/>
          <a:sy n="32" d="100"/>
        </p:scale>
        <p:origin x="1720" y="224"/>
      </p:cViewPr>
      <p:guideLst>
        <p:guide orient="horz" pos="6480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454038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43850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824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4625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5504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1451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en-US" dirty="0" err="1"/>
              <a:t>뉴럴넷은</a:t>
            </a:r>
            <a:r>
              <a:rPr lang="ko-KR" altLang="en-US" dirty="0"/>
              <a:t> 정확한 값을 줘야 학습이 가능함 </a:t>
            </a:r>
            <a:endParaRPr dirty="0"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47920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66032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5667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05646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11134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손으로 다 한대</a:t>
            </a:r>
            <a:r>
              <a:rPr lang="en-US" altLang="ko-KR" dirty="0"/>
              <a:t>,,,,</a:t>
            </a:r>
            <a:r>
              <a:rPr lang="ko-KR" altLang="en-US" dirty="0"/>
              <a:t>근데 </a:t>
            </a:r>
            <a:r>
              <a:rPr lang="ko-KR" altLang="en-US" dirty="0" err="1"/>
              <a:t>백프로</a:t>
            </a:r>
            <a:r>
              <a:rPr lang="ko-KR" altLang="en-US" dirty="0"/>
              <a:t> 틀려</a:t>
            </a:r>
            <a:r>
              <a:rPr lang="en-US" altLang="ko-KR" dirty="0"/>
              <a:t>,,,</a:t>
            </a:r>
            <a:r>
              <a:rPr lang="ko-KR" altLang="en-US" dirty="0"/>
              <a:t>세상에서 젤 </a:t>
            </a:r>
            <a:r>
              <a:rPr lang="ko-KR" altLang="en-US" dirty="0" err="1"/>
              <a:t>무서운거</a:t>
            </a:r>
            <a:r>
              <a:rPr lang="ko-KR" altLang="en-US" dirty="0"/>
              <a:t> 휴먼 에러야 </a:t>
            </a:r>
            <a:r>
              <a:rPr lang="en-US" altLang="ko-KR" dirty="0"/>
              <a:t>-&gt;</a:t>
            </a:r>
            <a:r>
              <a:rPr lang="ko-KR" altLang="en-US" dirty="0"/>
              <a:t> 수학을 </a:t>
            </a:r>
            <a:r>
              <a:rPr lang="ko-KR" altLang="en-US" dirty="0" err="1"/>
              <a:t>잘해야해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근데 요즘에는 그냥 </a:t>
            </a:r>
            <a:r>
              <a:rPr lang="ko-KR" altLang="en-US" dirty="0" err="1"/>
              <a:t>텐서플로가</a:t>
            </a:r>
            <a:r>
              <a:rPr lang="ko-KR" altLang="en-US" dirty="0"/>
              <a:t> 자동으로 해줌 </a:t>
            </a:r>
            <a:r>
              <a:rPr lang="en-US" altLang="ko-KR" dirty="0"/>
              <a:t>^^</a:t>
            </a:r>
            <a:r>
              <a:rPr lang="ko-KR" altLang="en-US" dirty="0"/>
              <a:t> 걱정 </a:t>
            </a:r>
            <a:r>
              <a:rPr lang="ko-KR" altLang="en-US" dirty="0" err="1"/>
              <a:t>노노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그래도 오늘은 한번 해봄 </a:t>
            </a:r>
            <a:r>
              <a:rPr lang="ko-KR" altLang="en-US" dirty="0" err="1"/>
              <a:t>ㅎ</a:t>
            </a:r>
            <a:r>
              <a:rPr lang="ko-KR" altLang="en-US" dirty="0"/>
              <a:t> </a:t>
            </a:r>
            <a:endParaRPr dirty="0"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9165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61745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현재 노드는 </a:t>
            </a:r>
            <a:r>
              <a:rPr lang="en-US" altLang="ko-KR" dirty="0"/>
              <a:t>x</a:t>
            </a:r>
            <a:r>
              <a:rPr lang="ko-KR" altLang="en-US" dirty="0" err="1"/>
              <a:t>를</a:t>
            </a:r>
            <a:r>
              <a:rPr lang="ko-KR" altLang="en-US" dirty="0"/>
              <a:t> 넣으면 </a:t>
            </a:r>
            <a:r>
              <a:rPr lang="en-US" altLang="ko-KR" dirty="0"/>
              <a:t>y</a:t>
            </a:r>
            <a:r>
              <a:rPr lang="ko-KR" altLang="en-US" dirty="0"/>
              <a:t>가 나옴</a:t>
            </a:r>
            <a:endParaRPr lang="en-US" altLang="ko-K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우리가 구하고 싶은 빨간 </a:t>
            </a:r>
            <a:r>
              <a:rPr lang="ko-KR" altLang="en-US" dirty="0" err="1"/>
              <a:t>그레디언트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로스에서</a:t>
            </a:r>
            <a:r>
              <a:rPr lang="ko-KR" altLang="en-US" dirty="0"/>
              <a:t> </a:t>
            </a:r>
            <a:r>
              <a:rPr lang="ko-KR" altLang="en-US" dirty="0" err="1"/>
              <a:t>흘러드러온</a:t>
            </a:r>
            <a:r>
              <a:rPr lang="ko-KR" altLang="en-US" dirty="0"/>
              <a:t> </a:t>
            </a:r>
            <a:r>
              <a:rPr lang="ko-KR" altLang="en-US" dirty="0" err="1"/>
              <a:t>그래디언트에</a:t>
            </a:r>
            <a:r>
              <a:rPr lang="ko-KR" altLang="en-US" dirty="0"/>
              <a:t> 현재 자신의 </a:t>
            </a:r>
            <a:r>
              <a:rPr lang="ko-KR" altLang="en-US" dirty="0" err="1"/>
              <a:t>그레디언트를</a:t>
            </a:r>
            <a:r>
              <a:rPr lang="ko-KR" altLang="en-US" dirty="0"/>
              <a:t> 곱한다 </a:t>
            </a:r>
            <a:r>
              <a:rPr lang="en-US" altLang="ko-KR" dirty="0"/>
              <a:t>(</a:t>
            </a:r>
            <a:r>
              <a:rPr lang="ko-KR" altLang="en-US" dirty="0"/>
              <a:t>줄 맞추라고</a:t>
            </a:r>
            <a:r>
              <a:rPr lang="en-US" altLang="ko-KR" dirty="0"/>
              <a:t>!)</a:t>
            </a:r>
            <a:r>
              <a:rPr lang="ko-KR" altLang="en-US" dirty="0"/>
              <a:t> 그래서 첨에 줄 방향을 잘 </a:t>
            </a:r>
            <a:r>
              <a:rPr lang="ko-KR" altLang="en-US" dirty="0" err="1"/>
              <a:t>맞춰줘야함</a:t>
            </a:r>
            <a:r>
              <a:rPr lang="ko-KR" altLang="en-US" dirty="0"/>
              <a:t> </a:t>
            </a:r>
            <a:endParaRPr lang="en-US" altLang="ko-K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밑 바닥 </a:t>
            </a:r>
            <a:r>
              <a:rPr lang="ko-KR" altLang="en-US" dirty="0" err="1"/>
              <a:t>부터</a:t>
            </a:r>
            <a:r>
              <a:rPr lang="ko-KR" altLang="en-US" dirty="0"/>
              <a:t> 시작하는 </a:t>
            </a:r>
            <a:r>
              <a:rPr lang="ko-KR" altLang="en-US" dirty="0" err="1"/>
              <a:t>딥러닝</a:t>
            </a:r>
            <a:r>
              <a:rPr lang="ko-KR" altLang="en-US" dirty="0"/>
              <a:t> 책 보기</a:t>
            </a:r>
            <a:r>
              <a:rPr lang="en-US" altLang="ko-KR" dirty="0"/>
              <a:t>~~</a:t>
            </a:r>
            <a:endParaRPr dirty="0"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95020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-</a:t>
            </a:r>
            <a:r>
              <a:rPr lang="ko-KR" altLang="en-US" dirty="0"/>
              <a:t> 최초의 방향 정하기 </a:t>
            </a:r>
            <a:endParaRPr dirty="0"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45220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-</a:t>
            </a:r>
            <a:r>
              <a:rPr lang="ko-KR" altLang="en-US" dirty="0"/>
              <a:t> 처음에 줄 잘 맞춰줄 방향을 잡는 방법 </a:t>
            </a:r>
            <a:r>
              <a:rPr lang="en-US" altLang="ko-KR" dirty="0"/>
              <a:t>:</a:t>
            </a:r>
            <a:r>
              <a:rPr lang="ko-KR" altLang="en-US" dirty="0"/>
              <a:t> 미분 공식 </a:t>
            </a:r>
            <a:r>
              <a:rPr lang="en-US" altLang="ko-KR" dirty="0"/>
              <a:t>(</a:t>
            </a:r>
            <a:r>
              <a:rPr lang="ko-KR" altLang="en-US" dirty="0" err="1"/>
              <a:t>소프트맥스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크로스 엔트로피 노드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dirty="0"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93160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50952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 err="1"/>
              <a:t>딥러닝</a:t>
            </a:r>
            <a:r>
              <a:rPr lang="ko-KR" altLang="en-US" dirty="0"/>
              <a:t> </a:t>
            </a:r>
            <a:r>
              <a:rPr lang="ko-KR" altLang="en-US" dirty="0" err="1"/>
              <a:t>안할래</a:t>
            </a:r>
            <a:r>
              <a:rPr lang="en-US" altLang="ko-KR" dirty="0"/>
              <a:t>…(</a:t>
            </a:r>
            <a:r>
              <a:rPr lang="ko-KR" altLang="en-US" dirty="0" err="1"/>
              <a:t>우주님</a:t>
            </a:r>
            <a:r>
              <a:rPr lang="ko-KR" altLang="en-US" dirty="0"/>
              <a:t> 명언</a:t>
            </a:r>
            <a:r>
              <a:rPr lang="en-US" altLang="ko-KR" dirty="0"/>
              <a:t>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네이버 면접 </a:t>
            </a:r>
            <a:r>
              <a:rPr lang="en-US" altLang="ko-KR" dirty="0"/>
              <a:t>^^</a:t>
            </a:r>
            <a:r>
              <a:rPr lang="ko-KR" altLang="en-US" dirty="0"/>
              <a:t> </a:t>
            </a:r>
            <a:endParaRPr lang="en-US" altLang="ko-K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예시 </a:t>
            </a:r>
            <a:r>
              <a:rPr lang="en-US" altLang="ko-KR" dirty="0"/>
              <a:t>:</a:t>
            </a:r>
            <a:r>
              <a:rPr lang="ko-KR" altLang="en-US" dirty="0"/>
              <a:t> 강아지 사진을 넣으면 비슷한 사진을 찾아주는 행렬 확률 모델을 만들고 있음 </a:t>
            </a:r>
            <a:endParaRPr lang="en-US" altLang="ko-K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그래서 백 </a:t>
            </a:r>
            <a:r>
              <a:rPr lang="en-US" altLang="ko-KR" dirty="0"/>
              <a:t>propagation</a:t>
            </a:r>
            <a:r>
              <a:rPr lang="ko-KR" altLang="en-US" dirty="0"/>
              <a:t>에서 방향을 잡으려면 </a:t>
            </a:r>
            <a:r>
              <a:rPr lang="ko-KR" altLang="en-US" dirty="0" err="1"/>
              <a:t>어케</a:t>
            </a:r>
            <a:r>
              <a:rPr lang="ko-KR" altLang="en-US" dirty="0"/>
              <a:t> 할까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사진 참고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dirty="0"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4654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97997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18912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41890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35879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9597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49459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X</a:t>
            </a:r>
            <a:r>
              <a:rPr lang="ko-KR" altLang="en-US" dirty="0"/>
              <a:t> 쪽 노드는 </a:t>
            </a:r>
            <a:r>
              <a:rPr lang="en-US" altLang="ko-KR" dirty="0"/>
              <a:t>y</a:t>
            </a:r>
            <a:r>
              <a:rPr lang="ko-KR" altLang="en-US" dirty="0"/>
              <a:t>가 곱해지고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y</a:t>
            </a:r>
            <a:r>
              <a:rPr lang="ko-KR" altLang="en-US" dirty="0"/>
              <a:t>쪽 노드는 </a:t>
            </a:r>
            <a:r>
              <a:rPr lang="en-US" altLang="ko-KR" dirty="0"/>
              <a:t>x</a:t>
            </a:r>
            <a:r>
              <a:rPr lang="ko-KR" altLang="en-US" dirty="0"/>
              <a:t>가 </a:t>
            </a:r>
            <a:r>
              <a:rPr lang="ko-KR" altLang="en-US" dirty="0" err="1"/>
              <a:t>곱해짐</a:t>
            </a:r>
            <a:r>
              <a:rPr lang="ko-KR" altLang="en-US" dirty="0"/>
              <a:t> </a:t>
            </a:r>
            <a:endParaRPr dirty="0"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79574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46005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Backpropagation</a:t>
            </a:r>
            <a:r>
              <a:rPr lang="ko-KR" altLang="en-US" dirty="0"/>
              <a:t>은 </a:t>
            </a:r>
            <a:r>
              <a:rPr lang="en-US" altLang="ko-KR" sz="1100" b="1" dirty="0" err="1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Softmax</a:t>
            </a:r>
            <a:r>
              <a:rPr lang="en-US" altLang="ko-KR" sz="11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+ Cross entropy Node, sum node, multiplication node</a:t>
            </a:r>
            <a:r>
              <a:rPr lang="ko-KR" altLang="en-US" sz="11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로 다 된다</a:t>
            </a:r>
            <a:r>
              <a:rPr lang="en-US" altLang="ko-KR" sz="11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r>
              <a:rPr lang="ko-KR" altLang="en-US" sz="11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11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lang="ko-KR" altLang="en-US" sz="11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사칙연산만 쓰면 됨</a:t>
            </a:r>
            <a:r>
              <a:rPr lang="en-US" altLang="ko-KR" sz="11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  <a:r>
              <a:rPr lang="ko-KR" altLang="en-US" sz="11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endParaRPr lang="en-US" altLang="ko-KR" sz="1100" b="1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53171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65372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51356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11804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빨래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타겟단어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에서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속옥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를</a:t>
            </a:r>
            <a:r>
              <a:rPr lang="en-US" altLang="ko-KR" dirty="0"/>
              <a:t>,</a:t>
            </a:r>
            <a:r>
              <a:rPr lang="ko-KR" altLang="en-US" dirty="0"/>
              <a:t> 하는 </a:t>
            </a:r>
            <a:r>
              <a:rPr lang="en-US" altLang="ko-KR" dirty="0"/>
              <a:t>:</a:t>
            </a:r>
            <a:r>
              <a:rPr lang="ko-KR" altLang="en-US" dirty="0"/>
              <a:t> 문맥 단어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모델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뉴럴네트워크</a:t>
            </a:r>
            <a:r>
              <a:rPr lang="ko-KR" altLang="en-US" dirty="0"/>
              <a:t> </a:t>
            </a:r>
            <a:endParaRPr dirty="0"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7377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15355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빨래를 넣으면 출력이 에서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속옥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하는이</a:t>
            </a:r>
            <a:r>
              <a:rPr lang="ko-KR" altLang="en-US" dirty="0"/>
              <a:t> 되는 모델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F(</a:t>
            </a:r>
            <a:r>
              <a:rPr lang="ko-KR" altLang="en-US" dirty="0"/>
              <a:t>빨래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[0.01,</a:t>
            </a:r>
            <a:r>
              <a:rPr lang="ko-KR" altLang="en-US" dirty="0"/>
              <a:t> </a:t>
            </a:r>
            <a:r>
              <a:rPr lang="en-US" altLang="ko-KR" dirty="0"/>
              <a:t>0.1,0.11</a:t>
            </a:r>
            <a:r>
              <a:rPr lang="ko-KR" altLang="en-US" dirty="0"/>
              <a:t> </a:t>
            </a:r>
            <a:r>
              <a:rPr lang="en-US" altLang="ko-KR" dirty="0"/>
              <a:t>,,……..,</a:t>
            </a:r>
            <a:r>
              <a:rPr lang="ko-KR" altLang="en-US" dirty="0"/>
              <a:t> </a:t>
            </a:r>
            <a:r>
              <a:rPr lang="en-US" altLang="ko-KR" dirty="0"/>
              <a:t>0.2]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prob (</a:t>
            </a:r>
            <a:r>
              <a:rPr lang="ko-KR" altLang="en-US" dirty="0"/>
              <a:t>가격</a:t>
            </a:r>
            <a:r>
              <a:rPr lang="en-US" altLang="ko-KR" dirty="0"/>
              <a:t>,</a:t>
            </a:r>
            <a:r>
              <a:rPr lang="ko-KR" altLang="en-US" dirty="0"/>
              <a:t> 가게</a:t>
            </a:r>
            <a:r>
              <a:rPr lang="en-US" altLang="ko-KR" dirty="0"/>
              <a:t>,</a:t>
            </a:r>
            <a:r>
              <a:rPr lang="ko-KR" altLang="en-US" dirty="0"/>
              <a:t> 서울 </a:t>
            </a:r>
            <a:r>
              <a:rPr lang="en-US" altLang="ko-KR" dirty="0"/>
              <a:t>….</a:t>
            </a:r>
            <a:r>
              <a:rPr lang="ko-KR" altLang="en-US" dirty="0"/>
              <a:t> 속옷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속옷이 가장 높은 값이면 성공한 모델 </a:t>
            </a:r>
            <a:endParaRPr dirty="0"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4330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매개변수</a:t>
            </a:r>
            <a:r>
              <a:rPr lang="en-US" altLang="ko-KR" dirty="0"/>
              <a:t>(</a:t>
            </a:r>
            <a:r>
              <a:rPr lang="ko-KR" altLang="en-US" dirty="0" err="1"/>
              <a:t>파라미터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어휘 수만큼의 벡터를 가지고 있는 큰 행렬 </a:t>
            </a:r>
            <a:r>
              <a:rPr lang="en-US" altLang="ko-KR" dirty="0"/>
              <a:t>:</a:t>
            </a:r>
            <a:r>
              <a:rPr lang="ko-KR" altLang="en-US" dirty="0"/>
              <a:t> 타겟 단어</a:t>
            </a:r>
            <a:r>
              <a:rPr lang="en-US" altLang="ko-KR" dirty="0"/>
              <a:t>/</a:t>
            </a:r>
            <a:r>
              <a:rPr lang="ko-KR" altLang="en-US" dirty="0"/>
              <a:t> 각 단어에 대해서 </a:t>
            </a:r>
            <a:r>
              <a:rPr lang="en-US" altLang="ko-KR" dirty="0"/>
              <a:t>d</a:t>
            </a:r>
            <a:r>
              <a:rPr lang="ko-KR" altLang="en-US" dirty="0"/>
              <a:t> 차원으로 쭉 </a:t>
            </a:r>
            <a:r>
              <a:rPr lang="ko-KR" altLang="en-US" dirty="0" err="1"/>
              <a:t>임베딩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학습이 끝나면 요거 자체가 </a:t>
            </a:r>
            <a:r>
              <a:rPr lang="ko-KR" altLang="en-US" dirty="0" err="1"/>
              <a:t>임베딩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행 자체가 단어 벡터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문백</a:t>
            </a:r>
            <a:r>
              <a:rPr lang="ko-KR" altLang="en-US" dirty="0"/>
              <a:t> 단어도 어휘 수만큼 벡터를 가지고 있는 큰 행렬 </a:t>
            </a:r>
            <a:r>
              <a:rPr lang="en-US" altLang="ko-KR" dirty="0"/>
              <a:t>:</a:t>
            </a:r>
            <a:r>
              <a:rPr lang="ko-KR" altLang="en-US" dirty="0"/>
              <a:t> 열 자체가 단어 벡터 </a:t>
            </a:r>
            <a:r>
              <a:rPr lang="en-US" altLang="ko-KR" dirty="0"/>
              <a:t>–</a:t>
            </a:r>
            <a:r>
              <a:rPr lang="ko-KR" altLang="en-US" dirty="0"/>
              <a:t> 요것도 </a:t>
            </a:r>
            <a:r>
              <a:rPr lang="ko-KR" altLang="en-US" dirty="0" err="1"/>
              <a:t>임베딩</a:t>
            </a:r>
            <a:r>
              <a:rPr lang="ko-KR" altLang="en-US" dirty="0"/>
              <a:t> 쓸 수도 있음 </a:t>
            </a:r>
            <a:endParaRPr lang="en-US" altLang="ko-K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두 차원을 </a:t>
            </a:r>
            <a:r>
              <a:rPr lang="ko-KR" altLang="en-US" dirty="0" err="1"/>
              <a:t>트랜스해서</a:t>
            </a:r>
            <a:r>
              <a:rPr lang="ko-KR" altLang="en-US" dirty="0"/>
              <a:t> </a:t>
            </a:r>
            <a:r>
              <a:rPr lang="ko-KR" altLang="en-US" dirty="0" err="1"/>
              <a:t>임베딩에</a:t>
            </a:r>
            <a:r>
              <a:rPr lang="ko-KR" altLang="en-US" dirty="0"/>
              <a:t> 쓸 수도 있음 </a:t>
            </a:r>
            <a:endParaRPr lang="en-US" altLang="ko-K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많을 수록 고 차원의 모델인가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그러면 </a:t>
            </a:r>
            <a:r>
              <a:rPr lang="en-US" altLang="ko-KR" dirty="0"/>
              <a:t>512</a:t>
            </a:r>
            <a:r>
              <a:rPr lang="ko-KR" altLang="en-US" dirty="0"/>
              <a:t>까지는 좋은데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계산양이</a:t>
            </a:r>
            <a:r>
              <a:rPr lang="ko-KR" altLang="en-US" dirty="0"/>
              <a:t> 많아져서 보통 </a:t>
            </a:r>
            <a:r>
              <a:rPr lang="en-US" altLang="ko-KR" dirty="0"/>
              <a:t>218</a:t>
            </a:r>
            <a:r>
              <a:rPr lang="ko-KR" altLang="en-US" dirty="0"/>
              <a:t>차원으로 씀 </a:t>
            </a:r>
            <a:r>
              <a:rPr lang="en-US" altLang="ko-KR" dirty="0"/>
              <a:t>(2</a:t>
            </a:r>
            <a:r>
              <a:rPr lang="ko-KR" altLang="en-US" dirty="0"/>
              <a:t>의 배수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최적화 된 값이 언어마다 다른가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언어 보단 말뭉치 </a:t>
            </a:r>
            <a:r>
              <a:rPr lang="ko-KR" altLang="en-US" dirty="0" err="1"/>
              <a:t>특성이라서</a:t>
            </a:r>
            <a:r>
              <a:rPr lang="ko-KR" altLang="en-US" dirty="0"/>
              <a:t> 일반화해서 말하기 어려움</a:t>
            </a:r>
            <a:r>
              <a:rPr lang="en-US" altLang="ko-KR" dirty="0"/>
              <a:t>.</a:t>
            </a:r>
            <a:r>
              <a:rPr lang="ko-KR" altLang="en-US" dirty="0"/>
              <a:t> 그래도 품질 좋게 </a:t>
            </a:r>
            <a:r>
              <a:rPr lang="ko-KR" altLang="en-US" dirty="0" err="1"/>
              <a:t>만드려면</a:t>
            </a:r>
            <a:r>
              <a:rPr lang="ko-KR" altLang="en-US" dirty="0"/>
              <a:t> 차원은 </a:t>
            </a:r>
            <a:r>
              <a:rPr lang="en-US" altLang="ko-KR" dirty="0"/>
              <a:t>100</a:t>
            </a:r>
            <a:r>
              <a:rPr lang="ko-KR" altLang="en-US" dirty="0"/>
              <a:t>차원 이상</a:t>
            </a:r>
            <a:r>
              <a:rPr lang="en-US" altLang="ko-KR" dirty="0"/>
              <a:t>,</a:t>
            </a:r>
            <a:r>
              <a:rPr lang="ko-KR" altLang="en-US" dirty="0"/>
              <a:t> 말뭉치는 기가로 있어야함 </a:t>
            </a:r>
            <a:endParaRPr lang="en-US" altLang="ko-K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어떤 </a:t>
            </a:r>
            <a:r>
              <a:rPr lang="ko-KR" altLang="en-US" dirty="0" err="1"/>
              <a:t>데이터셋</a:t>
            </a:r>
            <a:r>
              <a:rPr lang="en-US" altLang="ko-KR" dirty="0"/>
              <a:t>?</a:t>
            </a:r>
            <a:r>
              <a:rPr lang="ko-KR" altLang="en-US" dirty="0"/>
              <a:t> 블로그</a:t>
            </a:r>
            <a:r>
              <a:rPr lang="en-US" altLang="ko-KR" dirty="0"/>
              <a:t>,</a:t>
            </a:r>
            <a:r>
              <a:rPr lang="ko-KR" altLang="en-US" dirty="0"/>
              <a:t> 지식인</a:t>
            </a:r>
            <a:r>
              <a:rPr lang="en-US" altLang="ko-KR" dirty="0"/>
              <a:t>,</a:t>
            </a:r>
            <a:r>
              <a:rPr lang="ko-KR" altLang="en-US" dirty="0"/>
              <a:t> 뉴스</a:t>
            </a:r>
            <a:r>
              <a:rPr lang="en-US" altLang="ko-KR" dirty="0"/>
              <a:t>,</a:t>
            </a:r>
            <a:r>
              <a:rPr lang="ko-KR" altLang="en-US" dirty="0"/>
              <a:t> 트위터 등등</a:t>
            </a:r>
            <a:r>
              <a:rPr lang="en-US" altLang="ko-KR" dirty="0"/>
              <a:t>,,,,</a:t>
            </a:r>
            <a:r>
              <a:rPr lang="ko-KR" altLang="en-US" dirty="0"/>
              <a:t> 테라 조금 안 됨</a:t>
            </a:r>
            <a:r>
              <a:rPr lang="en-US" altLang="ko-KR" dirty="0"/>
              <a:t>.</a:t>
            </a:r>
            <a:r>
              <a:rPr lang="ko-KR" altLang="en-US" dirty="0"/>
              <a:t> 공개되어있는 데이터는 </a:t>
            </a:r>
            <a:r>
              <a:rPr lang="en-US" altLang="ko-KR" dirty="0"/>
              <a:t>5</a:t>
            </a:r>
            <a:r>
              <a:rPr lang="ko-KR" altLang="en-US" dirty="0"/>
              <a:t>기가 이하</a:t>
            </a:r>
            <a:r>
              <a:rPr lang="en-US" altLang="ko-KR" dirty="0"/>
              <a:t>(</a:t>
            </a:r>
            <a:r>
              <a:rPr lang="ko-KR" altLang="en-US" dirty="0" err="1"/>
              <a:t>깃헙에</a:t>
            </a:r>
            <a:r>
              <a:rPr lang="ko-KR" altLang="en-US" dirty="0"/>
              <a:t> </a:t>
            </a:r>
            <a:r>
              <a:rPr lang="ko-KR" altLang="en-US" dirty="0" err="1"/>
              <a:t>올려져있음</a:t>
            </a:r>
            <a:r>
              <a:rPr lang="en-US" altLang="ko-KR" dirty="0"/>
              <a:t>)</a:t>
            </a:r>
            <a:r>
              <a:rPr lang="ko-KR" altLang="en-US" dirty="0"/>
              <a:t> 트위터는 돈 주고 삼 </a:t>
            </a:r>
            <a:endParaRPr dirty="0"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2556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방향이 있는 레고 </a:t>
            </a:r>
            <a:r>
              <a:rPr lang="ko-KR" altLang="en-US" dirty="0" err="1"/>
              <a:t>블럭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시작 노드와 끝 노드가 존재</a:t>
            </a:r>
            <a:r>
              <a:rPr lang="en-US" altLang="ko-KR" dirty="0"/>
              <a:t>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방향이 있고</a:t>
            </a:r>
            <a:r>
              <a:rPr lang="en-US" altLang="ko-KR" dirty="0"/>
              <a:t>,</a:t>
            </a:r>
            <a:r>
              <a:rPr lang="ko-KR" altLang="en-US" dirty="0"/>
              <a:t> 한바퀴 도는 사이클은 없음</a:t>
            </a:r>
            <a:r>
              <a:rPr lang="en-US" altLang="ko-KR" dirty="0"/>
              <a:t>(</a:t>
            </a:r>
            <a:r>
              <a:rPr lang="ko-KR" altLang="en-US" dirty="0"/>
              <a:t>순환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숫자를 넣고 계산함 </a:t>
            </a:r>
            <a:endParaRPr dirty="0"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84545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T: </a:t>
            </a:r>
            <a:r>
              <a:rPr lang="ko-KR" altLang="en-US" dirty="0" err="1"/>
              <a:t>타겟단어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ut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타겟 단어를 </a:t>
            </a:r>
            <a:r>
              <a:rPr lang="en-US" altLang="ko-KR" dirty="0"/>
              <a:t>u</a:t>
            </a:r>
            <a:r>
              <a:rPr lang="ko-KR" altLang="en-US" dirty="0"/>
              <a:t>에 대응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=&gt;</a:t>
            </a:r>
            <a:r>
              <a:rPr lang="ko-KR" altLang="en-US" dirty="0"/>
              <a:t> 빨래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 : </a:t>
            </a:r>
            <a:r>
              <a:rPr lang="ko-KR" altLang="en-US" dirty="0" err="1"/>
              <a:t>문백</a:t>
            </a:r>
            <a:r>
              <a:rPr lang="ko-KR" altLang="en-US" dirty="0"/>
              <a:t> 단어 </a:t>
            </a:r>
            <a:r>
              <a:rPr lang="en-US" altLang="ko-KR" dirty="0"/>
              <a:t>(</a:t>
            </a:r>
            <a:r>
              <a:rPr lang="ko-KR" altLang="en-US" dirty="0"/>
              <a:t>전체 행렬 내적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Abitary</a:t>
            </a:r>
            <a:r>
              <a:rPr lang="en-US" dirty="0"/>
              <a:t> sub-</a:t>
            </a:r>
            <a:r>
              <a:rPr lang="en-US" dirty="0" err="1"/>
              <a:t>praph</a:t>
            </a:r>
            <a:r>
              <a:rPr lang="en-US" dirty="0"/>
              <a:t> = x (</a:t>
            </a:r>
            <a:r>
              <a:rPr lang="ko-KR" altLang="en-US" dirty="0"/>
              <a:t>곱셈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</a:t>
            </a:r>
            <a:r>
              <a:rPr lang="ko-KR" altLang="en-US" dirty="0"/>
              <a:t>원 </a:t>
            </a:r>
            <a:r>
              <a:rPr lang="ko-KR" altLang="en-US" dirty="0" err="1"/>
              <a:t>핫</a:t>
            </a:r>
            <a:r>
              <a:rPr lang="ko-KR" altLang="en-US" dirty="0"/>
              <a:t> 벡터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빨래에만 </a:t>
            </a:r>
            <a:r>
              <a:rPr lang="en-US" altLang="ko-KR" dirty="0"/>
              <a:t>1</a:t>
            </a:r>
            <a:r>
              <a:rPr lang="ko-KR" altLang="en-US" dirty="0"/>
              <a:t>켜져 있는 거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/>
              <a:t>Softmax</a:t>
            </a:r>
            <a:r>
              <a:rPr lang="en-US" altLang="ko-KR" dirty="0"/>
              <a:t> with loss 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확률 벡터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과정을 다시 </a:t>
            </a:r>
            <a:r>
              <a:rPr lang="en-US" altLang="ko-KR" dirty="0"/>
              <a:t>bag </a:t>
            </a:r>
            <a:r>
              <a:rPr lang="ko-KR" altLang="en-US" dirty="0" err="1"/>
              <a:t>프로브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최초의 방향 구하기 후 서로의 방향 반대로 바꿔주기 </a:t>
            </a:r>
            <a:r>
              <a:rPr lang="en-US" altLang="ko-KR" dirty="0"/>
              <a:t>–</a:t>
            </a:r>
            <a:r>
              <a:rPr lang="ko-KR" altLang="en-US" dirty="0"/>
              <a:t> 상대 로컬 </a:t>
            </a:r>
            <a:r>
              <a:rPr lang="ko-KR" altLang="en-US" dirty="0" err="1"/>
              <a:t>그레디언트</a:t>
            </a:r>
            <a:r>
              <a:rPr lang="ko-KR" altLang="en-US" dirty="0"/>
              <a:t> 곱해주는 거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6667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80462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79975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4653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en-US" dirty="0" err="1"/>
              <a:t>로지스틱</a:t>
            </a:r>
            <a:r>
              <a:rPr lang="ko-KR" altLang="en-US" dirty="0"/>
              <a:t> 회귀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x</a:t>
            </a:r>
            <a:r>
              <a:rPr lang="ko-KR" altLang="en-US" dirty="0" err="1"/>
              <a:t>를</a:t>
            </a:r>
            <a:r>
              <a:rPr lang="ko-KR" altLang="en-US" dirty="0"/>
              <a:t> 넣으면 </a:t>
            </a:r>
            <a:r>
              <a:rPr lang="en-US" altLang="ko-KR" dirty="0"/>
              <a:t>1,0</a:t>
            </a:r>
            <a:r>
              <a:rPr lang="ko-KR" altLang="en-US" dirty="0"/>
              <a:t> 중 하나를 구현하는 확률 모델 </a:t>
            </a:r>
            <a:endParaRPr dirty="0"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0751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en-US" dirty="0" err="1"/>
              <a:t>뉴럴넷은</a:t>
            </a:r>
            <a:r>
              <a:rPr lang="ko-KR" altLang="en-US" dirty="0"/>
              <a:t> </a:t>
            </a:r>
            <a:r>
              <a:rPr lang="ko-KR" altLang="en-US" dirty="0" err="1"/>
              <a:t>확률모델</a:t>
            </a:r>
            <a:r>
              <a:rPr lang="ko-KR" altLang="en-US" dirty="0"/>
              <a:t> </a:t>
            </a:r>
            <a:endParaRPr dirty="0"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3472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975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 err="1"/>
              <a:t>레고블럭처럼</a:t>
            </a:r>
            <a:r>
              <a:rPr lang="ko-KR" altLang="en-US" dirty="0"/>
              <a:t> 유연한 설계 가능 </a:t>
            </a:r>
            <a:endParaRPr lang="en-US" altLang="ko-K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모든 과정을 굳이 </a:t>
            </a:r>
            <a:r>
              <a:rPr lang="ko-KR" altLang="en-US" dirty="0" err="1"/>
              <a:t>로지스틱</a:t>
            </a:r>
            <a:r>
              <a:rPr lang="ko-KR" altLang="en-US" dirty="0"/>
              <a:t> 회귀처럼 짜지 않아도 되고</a:t>
            </a:r>
            <a:r>
              <a:rPr lang="en-US" altLang="ko-KR" dirty="0"/>
              <a:t>,</a:t>
            </a:r>
            <a:r>
              <a:rPr lang="ko-KR" altLang="en-US" dirty="0"/>
              <a:t> 많은 값들을 넣어도 됨 </a:t>
            </a:r>
            <a:endParaRPr lang="en-US" altLang="ko-K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X</a:t>
            </a:r>
            <a:r>
              <a:rPr lang="ko-KR" altLang="en-US" dirty="0"/>
              <a:t>는 </a:t>
            </a:r>
            <a:r>
              <a:rPr lang="ko-KR" altLang="en-US" dirty="0" err="1"/>
              <a:t>입력값</a:t>
            </a:r>
            <a:r>
              <a:rPr lang="en-US" altLang="ko-KR" dirty="0"/>
              <a:t>, 0</a:t>
            </a:r>
            <a:r>
              <a:rPr lang="ko-KR" altLang="en-US" dirty="0"/>
              <a:t>은 우리가 학습하게 만드는 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an arbitrary sub-graph:</a:t>
            </a:r>
            <a:r>
              <a:rPr lang="ko-KR" altLang="en-US" dirty="0"/>
              <a:t>에서 </a:t>
            </a:r>
            <a:r>
              <a:rPr lang="ko-KR" altLang="en-US" dirty="0" err="1"/>
              <a:t>생쇼를</a:t>
            </a:r>
            <a:r>
              <a:rPr lang="ko-KR" altLang="en-US" dirty="0"/>
              <a:t> 하는 데 </a:t>
            </a:r>
            <a:r>
              <a:rPr lang="ko-KR" altLang="en-US" dirty="0" err="1"/>
              <a:t>딥러닝</a:t>
            </a:r>
            <a:r>
              <a:rPr lang="ko-KR" altLang="en-US" dirty="0"/>
              <a:t> 연구 과제 </a:t>
            </a:r>
            <a:r>
              <a:rPr lang="ko-KR" altLang="en-US" dirty="0" err="1"/>
              <a:t>ㅎㅎ</a:t>
            </a:r>
            <a:endParaRPr dirty="0"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3180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dirty="0"/>
              <a:t>Deep</a:t>
            </a:r>
            <a:r>
              <a:rPr lang="ko-KR" altLang="en-US" dirty="0"/>
              <a:t> 모델을 넣으면 벡터가 나오는 데 </a:t>
            </a:r>
            <a:r>
              <a:rPr lang="en-US" altLang="ko-KR" dirty="0"/>
              <a:t>f(x) = prob/ probs = [0.1,0.2,0.7] -&gt; </a:t>
            </a:r>
            <a:r>
              <a:rPr lang="en-US" altLang="ko-KR" dirty="0" err="1"/>
              <a:t>a,b,c</a:t>
            </a:r>
            <a:r>
              <a:rPr lang="en-US" altLang="ko-KR" dirty="0"/>
              <a:t> =&gt; predict:</a:t>
            </a:r>
            <a:r>
              <a:rPr lang="ko-KR" altLang="en-US" dirty="0"/>
              <a:t> </a:t>
            </a:r>
            <a:r>
              <a:rPr lang="en-US" altLang="ko-KR" dirty="0"/>
              <a:t>c</a:t>
            </a:r>
            <a:r>
              <a:rPr lang="ko-KR" altLang="en-US" dirty="0"/>
              <a:t> </a:t>
            </a:r>
            <a:r>
              <a:rPr lang="en-US" altLang="ko-KR" dirty="0"/>
              <a:t>//</a:t>
            </a:r>
            <a:r>
              <a:rPr lang="ko-KR" altLang="en-US" dirty="0"/>
              <a:t> 설계를 유연하게 하고 결과값을 소프트 맥스나 바이너리 로 선택해서 </a:t>
            </a:r>
            <a:r>
              <a:rPr lang="ko-KR" altLang="en-US" dirty="0" err="1"/>
              <a:t>나오는거</a:t>
            </a:r>
            <a:r>
              <a:rPr lang="en-US" altLang="ko-KR" dirty="0"/>
              <a:t>.</a:t>
            </a:r>
            <a:r>
              <a:rPr lang="ko-KR" altLang="en-US" dirty="0"/>
              <a:t> 다중 </a:t>
            </a:r>
            <a:r>
              <a:rPr lang="ko-KR" altLang="en-US" dirty="0" err="1"/>
              <a:t>선택값</a:t>
            </a:r>
            <a:r>
              <a:rPr lang="en-US" altLang="ko-KR" dirty="0"/>
              <a:t>(</a:t>
            </a:r>
            <a:r>
              <a:rPr lang="ko-KR" altLang="en-US" dirty="0"/>
              <a:t>소프트 맥스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 err="1"/>
              <a:t>로지스틱을</a:t>
            </a:r>
            <a:r>
              <a:rPr lang="ko-KR" altLang="en-US" dirty="0"/>
              <a:t> 넣으면 확률이 나옴 </a:t>
            </a:r>
            <a:r>
              <a:rPr lang="en-US" altLang="ko-KR" dirty="0"/>
              <a:t> f(x) = 0.7 (</a:t>
            </a:r>
            <a:r>
              <a:rPr lang="ko-KR" altLang="en-US" dirty="0"/>
              <a:t>감염 됨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1,</a:t>
            </a:r>
            <a:r>
              <a:rPr lang="ko-KR" altLang="en-US" dirty="0"/>
              <a:t> 안됨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predict:</a:t>
            </a:r>
            <a:r>
              <a:rPr lang="ko-KR" altLang="en-US" dirty="0"/>
              <a:t> 감염</a:t>
            </a:r>
            <a:endParaRPr dirty="0"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1253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2466000" y="2222400"/>
            <a:ext cx="314232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Font typeface="Roboto Light"/>
              <a:buNone/>
              <a:defRPr sz="9600">
                <a:solidFill>
                  <a:srgbClr val="424242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 Light" panose="020B0300000000000000" pitchFamily="34" charset="-127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9pPr>
          </a:lstStyle>
          <a:p>
            <a:endParaRPr dirty="0"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33889831" y="18652867"/>
            <a:ext cx="2194800" cy="1574400"/>
          </a:xfrm>
          <a:prstGeom prst="rect">
            <a:avLst/>
          </a:prstGeom>
        </p:spPr>
        <p:txBody>
          <a:bodyPr spcFirstLastPara="1" wrap="square" lIns="365700" tIns="365700" rIns="365700" bIns="365700" anchor="ctr" anchorCtr="0">
            <a:noAutofit/>
          </a:bodyPr>
          <a:lstStyle>
            <a:lvl1pPr lvl="0" rtl="0"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>
            <a:off x="2466000" y="5767400"/>
            <a:ext cx="27357600" cy="914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7200"/>
              <a:buFont typeface="Roboto Light"/>
              <a:buNone/>
              <a:defRPr sz="7200">
                <a:solidFill>
                  <a:srgbClr val="424242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 Light" panose="020B0300000000000000" pitchFamily="34" charset="-127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Presentation Title">
    <p:bg>
      <p:bgPr>
        <a:solidFill>
          <a:srgbClr val="FFFFFF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46800" y="1780100"/>
            <a:ext cx="34082400" cy="22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00" tIns="365700" rIns="365700" bIns="3657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Roboto Light"/>
              <a:buNone/>
              <a:defRPr sz="1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None/>
              <a:defRPr sz="1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None/>
              <a:defRPr sz="1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None/>
              <a:defRPr sz="1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None/>
              <a:defRPr sz="1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None/>
              <a:defRPr sz="1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None/>
              <a:defRPr sz="1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None/>
              <a:defRPr sz="1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None/>
              <a:defRPr sz="1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46800" y="4609900"/>
            <a:ext cx="34082400" cy="13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00" tIns="365700" rIns="365700" bIns="365700" anchor="t" anchorCtr="0">
            <a:noAutofit/>
          </a:bodyPr>
          <a:lstStyle>
            <a:lvl1pPr marL="457200" lvl="0" indent="-685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Char char="●"/>
              <a:defRPr sz="7200">
                <a:solidFill>
                  <a:schemeClr val="dk2"/>
                </a:solidFill>
              </a:defRPr>
            </a:lvl1pPr>
            <a:lvl2pPr marL="914400" lvl="1" indent="-584200">
              <a:lnSpc>
                <a:spcPct val="115000"/>
              </a:lnSpc>
              <a:spcBef>
                <a:spcPts val="6400"/>
              </a:spcBef>
              <a:spcAft>
                <a:spcPts val="0"/>
              </a:spcAft>
              <a:buClr>
                <a:schemeClr val="dk2"/>
              </a:buClr>
              <a:buSzPts val="5600"/>
              <a:buChar char="○"/>
              <a:defRPr sz="5600">
                <a:solidFill>
                  <a:schemeClr val="dk2"/>
                </a:solidFill>
              </a:defRPr>
            </a:lvl2pPr>
            <a:lvl3pPr marL="1371600" lvl="2" indent="-584200">
              <a:lnSpc>
                <a:spcPct val="115000"/>
              </a:lnSpc>
              <a:spcBef>
                <a:spcPts val="6400"/>
              </a:spcBef>
              <a:spcAft>
                <a:spcPts val="0"/>
              </a:spcAft>
              <a:buClr>
                <a:schemeClr val="dk2"/>
              </a:buClr>
              <a:buSzPts val="5600"/>
              <a:buChar char="■"/>
              <a:defRPr sz="5600">
                <a:solidFill>
                  <a:schemeClr val="dk2"/>
                </a:solidFill>
              </a:defRPr>
            </a:lvl3pPr>
            <a:lvl4pPr marL="1828800" lvl="3" indent="-584200">
              <a:lnSpc>
                <a:spcPct val="115000"/>
              </a:lnSpc>
              <a:spcBef>
                <a:spcPts val="6400"/>
              </a:spcBef>
              <a:spcAft>
                <a:spcPts val="0"/>
              </a:spcAft>
              <a:buClr>
                <a:schemeClr val="dk2"/>
              </a:buClr>
              <a:buSzPts val="5600"/>
              <a:buChar char="●"/>
              <a:defRPr sz="5600">
                <a:solidFill>
                  <a:schemeClr val="dk2"/>
                </a:solidFill>
              </a:defRPr>
            </a:lvl4pPr>
            <a:lvl5pPr marL="2286000" lvl="4" indent="-584200">
              <a:lnSpc>
                <a:spcPct val="115000"/>
              </a:lnSpc>
              <a:spcBef>
                <a:spcPts val="6400"/>
              </a:spcBef>
              <a:spcAft>
                <a:spcPts val="0"/>
              </a:spcAft>
              <a:buClr>
                <a:schemeClr val="dk2"/>
              </a:buClr>
              <a:buSzPts val="5600"/>
              <a:buChar char="○"/>
              <a:defRPr sz="5600">
                <a:solidFill>
                  <a:schemeClr val="dk2"/>
                </a:solidFill>
              </a:defRPr>
            </a:lvl5pPr>
            <a:lvl6pPr marL="2743200" lvl="5" indent="-584200">
              <a:lnSpc>
                <a:spcPct val="115000"/>
              </a:lnSpc>
              <a:spcBef>
                <a:spcPts val="6400"/>
              </a:spcBef>
              <a:spcAft>
                <a:spcPts val="0"/>
              </a:spcAft>
              <a:buClr>
                <a:schemeClr val="dk2"/>
              </a:buClr>
              <a:buSzPts val="5600"/>
              <a:buChar char="■"/>
              <a:defRPr sz="5600">
                <a:solidFill>
                  <a:schemeClr val="dk2"/>
                </a:solidFill>
              </a:defRPr>
            </a:lvl6pPr>
            <a:lvl7pPr marL="3200400" lvl="6" indent="-584200">
              <a:lnSpc>
                <a:spcPct val="115000"/>
              </a:lnSpc>
              <a:spcBef>
                <a:spcPts val="6400"/>
              </a:spcBef>
              <a:spcAft>
                <a:spcPts val="0"/>
              </a:spcAft>
              <a:buClr>
                <a:schemeClr val="dk2"/>
              </a:buClr>
              <a:buSzPts val="5600"/>
              <a:buChar char="●"/>
              <a:defRPr sz="5600">
                <a:solidFill>
                  <a:schemeClr val="dk2"/>
                </a:solidFill>
              </a:defRPr>
            </a:lvl7pPr>
            <a:lvl8pPr marL="3657600" lvl="7" indent="-584200">
              <a:lnSpc>
                <a:spcPct val="115000"/>
              </a:lnSpc>
              <a:spcBef>
                <a:spcPts val="6400"/>
              </a:spcBef>
              <a:spcAft>
                <a:spcPts val="0"/>
              </a:spcAft>
              <a:buClr>
                <a:schemeClr val="dk2"/>
              </a:buClr>
              <a:buSzPts val="5600"/>
              <a:buChar char="○"/>
              <a:defRPr sz="5600">
                <a:solidFill>
                  <a:schemeClr val="dk2"/>
                </a:solidFill>
              </a:defRPr>
            </a:lvl8pPr>
            <a:lvl9pPr marL="4114800" lvl="8" indent="-584200">
              <a:lnSpc>
                <a:spcPct val="115000"/>
              </a:lnSpc>
              <a:spcBef>
                <a:spcPts val="6400"/>
              </a:spcBef>
              <a:spcAft>
                <a:spcPts val="6400"/>
              </a:spcAft>
              <a:buClr>
                <a:schemeClr val="dk2"/>
              </a:buClr>
              <a:buSzPts val="5600"/>
              <a:buChar char="■"/>
              <a:defRPr sz="5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34499431" y="19262467"/>
            <a:ext cx="2194800" cy="15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00" tIns="365700" rIns="365700" bIns="365700" anchor="ctr" anchorCtr="0">
            <a:noAutofit/>
          </a:bodyPr>
          <a:lstStyle>
            <a:lvl1pPr lvl="0" algn="r" rtl="0">
              <a:buNone/>
              <a:defRPr sz="4000">
                <a:solidFill>
                  <a:schemeClr val="dk2"/>
                </a:solidFill>
              </a:defRPr>
            </a:lvl1pPr>
            <a:lvl2pPr lvl="1" algn="r" rtl="0">
              <a:buNone/>
              <a:defRPr sz="4000">
                <a:solidFill>
                  <a:schemeClr val="dk2"/>
                </a:solidFill>
              </a:defRPr>
            </a:lvl2pPr>
            <a:lvl3pPr lvl="2" algn="r" rtl="0">
              <a:buNone/>
              <a:defRPr sz="4000">
                <a:solidFill>
                  <a:schemeClr val="dk2"/>
                </a:solidFill>
              </a:defRPr>
            </a:lvl3pPr>
            <a:lvl4pPr lvl="3" algn="r" rtl="0">
              <a:buNone/>
              <a:defRPr sz="4000">
                <a:solidFill>
                  <a:schemeClr val="dk2"/>
                </a:solidFill>
              </a:defRPr>
            </a:lvl4pPr>
            <a:lvl5pPr lvl="4" algn="r" rtl="0">
              <a:buNone/>
              <a:defRPr sz="4000">
                <a:solidFill>
                  <a:schemeClr val="dk2"/>
                </a:solidFill>
              </a:defRPr>
            </a:lvl5pPr>
            <a:lvl6pPr lvl="5" algn="r" rtl="0">
              <a:buNone/>
              <a:defRPr sz="4000">
                <a:solidFill>
                  <a:schemeClr val="dk2"/>
                </a:solidFill>
              </a:defRPr>
            </a:lvl6pPr>
            <a:lvl7pPr lvl="6" algn="r" rtl="0">
              <a:buNone/>
              <a:defRPr sz="4000">
                <a:solidFill>
                  <a:schemeClr val="dk2"/>
                </a:solidFill>
              </a:defRPr>
            </a:lvl7pPr>
            <a:lvl8pPr lvl="7" algn="r" rtl="0">
              <a:buNone/>
              <a:defRPr sz="4000">
                <a:solidFill>
                  <a:schemeClr val="dk2"/>
                </a:solidFill>
              </a:defRPr>
            </a:lvl8pPr>
            <a:lvl9pPr lvl="8" algn="r" rtl="0">
              <a:buNone/>
              <a:defRPr sz="4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6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8;p30"/>
          <p:cNvSpPr txBox="1">
            <a:spLocks/>
          </p:cNvSpPr>
          <p:nvPr/>
        </p:nvSpPr>
        <p:spPr>
          <a:xfrm>
            <a:off x="6336125" y="4389100"/>
            <a:ext cx="23903700" cy="1251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2000" dirty="0">
                <a:latin typeface="Nanum Gothic" charset="-127"/>
                <a:ea typeface="Nanum Gothic" charset="-127"/>
                <a:cs typeface="Nanum Gothic" charset="-127"/>
              </a:rPr>
              <a:t>단어 </a:t>
            </a:r>
            <a:r>
              <a:rPr lang="ko-KR" altLang="en-US" sz="12000" dirty="0" err="1">
                <a:latin typeface="Nanum Gothic" charset="-127"/>
                <a:ea typeface="Nanum Gothic" charset="-127"/>
                <a:cs typeface="Nanum Gothic" charset="-127"/>
              </a:rPr>
              <a:t>임베딩</a:t>
            </a:r>
            <a:r>
              <a:rPr lang="ko-KR" altLang="en-US" sz="12000" dirty="0">
                <a:latin typeface="Nanum Gothic" charset="-127"/>
                <a:ea typeface="Nanum Gothic" charset="-127"/>
                <a:cs typeface="Nanum Gothic" charset="-127"/>
              </a:rPr>
              <a:t> 구축</a:t>
            </a:r>
            <a:endParaRPr lang="en-US" altLang="ko-KR" sz="120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r>
              <a:rPr lang="ko-KR" altLang="en-US" sz="12000" dirty="0">
                <a:latin typeface="Nanum Gothic" charset="-127"/>
                <a:ea typeface="Nanum Gothic" charset="-127"/>
                <a:cs typeface="Nanum Gothic" charset="-127"/>
              </a:rPr>
              <a:t>정확히는 </a:t>
            </a:r>
            <a:r>
              <a:rPr lang="en-US" altLang="ko-KR" sz="12000" dirty="0">
                <a:latin typeface="Nanum Gothic" charset="-127"/>
                <a:ea typeface="Nanum Gothic" charset="-127"/>
                <a:cs typeface="Nanum Gothic" charset="-127"/>
              </a:rPr>
              <a:t>word2vec</a:t>
            </a:r>
            <a:r>
              <a:rPr lang="ko-KR" altLang="en-US" sz="12000" dirty="0">
                <a:latin typeface="Nanum Gothic" charset="-127"/>
                <a:ea typeface="Nanum Gothic" charset="-127"/>
                <a:cs typeface="Nanum Gothic" charset="-127"/>
              </a:rPr>
              <a:t> 손으로 구현</a:t>
            </a:r>
          </a:p>
        </p:txBody>
      </p:sp>
    </p:spTree>
    <p:extLst>
      <p:ext uri="{BB962C8B-B14F-4D97-AF65-F5344CB8AC3E}">
        <p14:creationId xmlns:p14="http://schemas.microsoft.com/office/powerpoint/2010/main" val="1686554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Deep Neural Networks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dirty="0" err="1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뉴럴넷이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잘하고 못하는 걸 어떻게 평가할까</a:t>
            </a:r>
            <a:r>
              <a:rPr lang="en-US" altLang="ko-KR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27114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Deep Neural Networks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dirty="0" err="1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뉴럴넷이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잘하고 못하는 걸 어떻게 평가할까</a:t>
            </a:r>
            <a:r>
              <a:rPr lang="en-US" altLang="ko-KR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?</a:t>
            </a:r>
          </a:p>
          <a:p>
            <a:pPr>
              <a:buClr>
                <a:schemeClr val="dk1"/>
              </a:buClr>
              <a:buSzPts val="1100"/>
            </a:pPr>
            <a:r>
              <a:rPr lang="ko-KR" altLang="en-US" sz="7200" b="1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학습 손실</a:t>
            </a:r>
            <a:r>
              <a:rPr lang="en-US" altLang="ko-KR" sz="7200" b="1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(loss) : Cross Entropy!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AD7839-409A-8445-BC8A-DD6F59F38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842" y="8655050"/>
            <a:ext cx="16402458" cy="404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56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Deep Neural Networks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dirty="0" err="1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뉴럴넷이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잘하고 못하는 걸 어떻게 평가할까</a:t>
            </a:r>
            <a:r>
              <a:rPr lang="en-US" altLang="ko-KR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?</a:t>
            </a:r>
          </a:p>
          <a:p>
            <a:pPr>
              <a:buClr>
                <a:schemeClr val="dk1"/>
              </a:buClr>
              <a:buSzPts val="1100"/>
            </a:pPr>
            <a:r>
              <a:rPr lang="ko-KR" altLang="en-US" sz="7200" b="1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학습 손실</a:t>
            </a:r>
            <a:r>
              <a:rPr lang="en-US" altLang="ko-KR" sz="7200" b="1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(loss) : Cross Entropy!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AD7839-409A-8445-BC8A-DD6F59F38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842" y="8655050"/>
            <a:ext cx="16402458" cy="404495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2DAC420-797F-D24C-8119-C9E735D3302D}"/>
              </a:ext>
            </a:extLst>
          </p:cNvPr>
          <p:cNvSpPr/>
          <p:nvPr/>
        </p:nvSpPr>
        <p:spPr>
          <a:xfrm>
            <a:off x="4927600" y="9525000"/>
            <a:ext cx="787400" cy="13208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059AAFF-B071-2545-A5B2-E3E3785E2E09}"/>
              </a:ext>
            </a:extLst>
          </p:cNvPr>
          <p:cNvSpPr/>
          <p:nvPr/>
        </p:nvSpPr>
        <p:spPr>
          <a:xfrm>
            <a:off x="11624308" y="9525000"/>
            <a:ext cx="2244091" cy="13208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C7181-D52D-4344-934E-F504DB23CF5F}"/>
              </a:ext>
            </a:extLst>
          </p:cNvPr>
          <p:cNvSpPr/>
          <p:nvPr/>
        </p:nvSpPr>
        <p:spPr>
          <a:xfrm>
            <a:off x="6017667" y="9525000"/>
            <a:ext cx="992733" cy="1320800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A7FFF25-5CF4-9B4D-9190-00E51D891FD2}"/>
              </a:ext>
            </a:extLst>
          </p:cNvPr>
          <p:cNvSpPr/>
          <p:nvPr/>
        </p:nvSpPr>
        <p:spPr>
          <a:xfrm>
            <a:off x="15588387" y="9525000"/>
            <a:ext cx="2425293" cy="1320800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2B55044-81FB-3248-BED2-7237CC1F8850}"/>
              </a:ext>
            </a:extLst>
          </p:cNvPr>
          <p:cNvSpPr/>
          <p:nvPr/>
        </p:nvSpPr>
        <p:spPr>
          <a:xfrm>
            <a:off x="15841475" y="11115585"/>
            <a:ext cx="391164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200" b="1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모델 예측</a:t>
            </a:r>
            <a:endParaRPr lang="ko-KR" altLang="en-US" sz="7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160A38-CE3B-AB4D-94A7-AFF687FDBCEC}"/>
              </a:ext>
            </a:extLst>
          </p:cNvPr>
          <p:cNvSpPr/>
          <p:nvPr/>
        </p:nvSpPr>
        <p:spPr>
          <a:xfrm>
            <a:off x="6232486" y="11100905"/>
            <a:ext cx="391164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200" b="1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모델 예측</a:t>
            </a:r>
            <a:endParaRPr lang="ko-KR" altLang="en-US" sz="7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8BE154-FD6E-1D4E-BBCF-1DF12E248FB0}"/>
              </a:ext>
            </a:extLst>
          </p:cNvPr>
          <p:cNvSpPr/>
          <p:nvPr/>
        </p:nvSpPr>
        <p:spPr>
          <a:xfrm>
            <a:off x="3968042" y="11100905"/>
            <a:ext cx="191911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200" b="1" dirty="0">
                <a:solidFill>
                  <a:srgbClr val="0070C0"/>
                </a:solidFill>
                <a:latin typeface="Nanum Gothic" charset="-127"/>
                <a:ea typeface="Nanum Gothic" charset="-127"/>
              </a:rPr>
              <a:t>정답</a:t>
            </a:r>
            <a:endParaRPr lang="ko-KR" altLang="en-US" sz="7200" dirty="0">
              <a:solidFill>
                <a:srgbClr val="0070C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53D9FE-B8F0-FC47-85FE-263C07C7E174}"/>
              </a:ext>
            </a:extLst>
          </p:cNvPr>
          <p:cNvSpPr/>
          <p:nvPr/>
        </p:nvSpPr>
        <p:spPr>
          <a:xfrm>
            <a:off x="11852909" y="11115585"/>
            <a:ext cx="191911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200" b="1" dirty="0">
                <a:solidFill>
                  <a:srgbClr val="0070C0"/>
                </a:solidFill>
                <a:latin typeface="Nanum Gothic" charset="-127"/>
                <a:ea typeface="Nanum Gothic" charset="-127"/>
              </a:rPr>
              <a:t>정답</a:t>
            </a:r>
            <a:endParaRPr lang="ko-KR" altLang="en-US" sz="7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985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Deep Neural Networks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dirty="0" err="1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뉴럴넷이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잘하고 못하는 걸 어떻게 평가할까</a:t>
            </a:r>
            <a:r>
              <a:rPr lang="en-US" altLang="ko-KR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?</a:t>
            </a:r>
          </a:p>
          <a:p>
            <a:pPr>
              <a:buClr>
                <a:schemeClr val="dk1"/>
              </a:buClr>
              <a:buSzPts val="1100"/>
            </a:pPr>
            <a:r>
              <a:rPr lang="ko-KR" altLang="en-US" sz="7200" b="1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학습 손실</a:t>
            </a:r>
            <a:r>
              <a:rPr lang="en-US" altLang="ko-KR" sz="7200" b="1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(loss) : Cross Entropy!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AD7839-409A-8445-BC8A-DD6F59F38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842" y="8655050"/>
            <a:ext cx="16402458" cy="404495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2DAC420-797F-D24C-8119-C9E735D3302D}"/>
              </a:ext>
            </a:extLst>
          </p:cNvPr>
          <p:cNvSpPr/>
          <p:nvPr/>
        </p:nvSpPr>
        <p:spPr>
          <a:xfrm>
            <a:off x="4927600" y="9525000"/>
            <a:ext cx="787400" cy="13208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059AAFF-B071-2545-A5B2-E3E3785E2E09}"/>
              </a:ext>
            </a:extLst>
          </p:cNvPr>
          <p:cNvSpPr/>
          <p:nvPr/>
        </p:nvSpPr>
        <p:spPr>
          <a:xfrm>
            <a:off x="11624308" y="9525000"/>
            <a:ext cx="2244091" cy="13208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C7181-D52D-4344-934E-F504DB23CF5F}"/>
              </a:ext>
            </a:extLst>
          </p:cNvPr>
          <p:cNvSpPr/>
          <p:nvPr/>
        </p:nvSpPr>
        <p:spPr>
          <a:xfrm>
            <a:off x="6017667" y="9525000"/>
            <a:ext cx="992733" cy="1320800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A7FFF25-5CF4-9B4D-9190-00E51D891FD2}"/>
              </a:ext>
            </a:extLst>
          </p:cNvPr>
          <p:cNvSpPr/>
          <p:nvPr/>
        </p:nvSpPr>
        <p:spPr>
          <a:xfrm>
            <a:off x="15588387" y="9525000"/>
            <a:ext cx="2425293" cy="1320800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2B55044-81FB-3248-BED2-7237CC1F8850}"/>
              </a:ext>
            </a:extLst>
          </p:cNvPr>
          <p:cNvSpPr/>
          <p:nvPr/>
        </p:nvSpPr>
        <p:spPr>
          <a:xfrm>
            <a:off x="15841475" y="11115585"/>
            <a:ext cx="391164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200" b="1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모델 예측</a:t>
            </a:r>
            <a:endParaRPr lang="ko-KR" altLang="en-US" sz="7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160A38-CE3B-AB4D-94A7-AFF687FDBCEC}"/>
              </a:ext>
            </a:extLst>
          </p:cNvPr>
          <p:cNvSpPr/>
          <p:nvPr/>
        </p:nvSpPr>
        <p:spPr>
          <a:xfrm>
            <a:off x="6232486" y="11100905"/>
            <a:ext cx="391164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200" b="1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모델 예측</a:t>
            </a:r>
            <a:endParaRPr lang="ko-KR" altLang="en-US" sz="7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8BE154-FD6E-1D4E-BBCF-1DF12E248FB0}"/>
              </a:ext>
            </a:extLst>
          </p:cNvPr>
          <p:cNvSpPr/>
          <p:nvPr/>
        </p:nvSpPr>
        <p:spPr>
          <a:xfrm>
            <a:off x="3968042" y="11100905"/>
            <a:ext cx="191911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200" b="1" dirty="0">
                <a:solidFill>
                  <a:srgbClr val="0070C0"/>
                </a:solidFill>
                <a:latin typeface="Nanum Gothic" charset="-127"/>
                <a:ea typeface="Nanum Gothic" charset="-127"/>
              </a:rPr>
              <a:t>정답</a:t>
            </a:r>
            <a:endParaRPr lang="ko-KR" altLang="en-US" sz="7200" dirty="0">
              <a:solidFill>
                <a:srgbClr val="0070C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53D9FE-B8F0-FC47-85FE-263C07C7E174}"/>
              </a:ext>
            </a:extLst>
          </p:cNvPr>
          <p:cNvSpPr/>
          <p:nvPr/>
        </p:nvSpPr>
        <p:spPr>
          <a:xfrm>
            <a:off x="11852909" y="11115585"/>
            <a:ext cx="191911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200" b="1" dirty="0">
                <a:solidFill>
                  <a:srgbClr val="0070C0"/>
                </a:solidFill>
                <a:latin typeface="Nanum Gothic" charset="-127"/>
                <a:ea typeface="Nanum Gothic" charset="-127"/>
              </a:rPr>
              <a:t>정답</a:t>
            </a:r>
            <a:endParaRPr lang="ko-KR" altLang="en-US" sz="7200" dirty="0">
              <a:solidFill>
                <a:srgbClr val="0070C0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403118D-E140-5843-B02B-AD8DE82717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770"/>
          <a:stretch/>
        </p:blipFill>
        <p:spPr>
          <a:xfrm>
            <a:off x="3109104" y="12842826"/>
            <a:ext cx="10662920" cy="4541103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D051080-254B-1B46-8E2C-19AEE5453A44}"/>
              </a:ext>
            </a:extLst>
          </p:cNvPr>
          <p:cNvCxnSpPr>
            <a:cxnSpLocks/>
          </p:cNvCxnSpPr>
          <p:nvPr/>
        </p:nvCxnSpPr>
        <p:spPr>
          <a:xfrm>
            <a:off x="13319760" y="14234160"/>
            <a:ext cx="1676400" cy="0"/>
          </a:xfrm>
          <a:prstGeom prst="straightConnector1">
            <a:avLst/>
          </a:prstGeom>
          <a:ln w="1270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1F0E8B-BB73-DD46-BF08-9F0D5522BADC}"/>
              </a:ext>
            </a:extLst>
          </p:cNvPr>
          <p:cNvSpPr/>
          <p:nvPr/>
        </p:nvSpPr>
        <p:spPr>
          <a:xfrm>
            <a:off x="15084944" y="13569950"/>
            <a:ext cx="2425293" cy="1320800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예측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F4957DF-49D4-5940-8037-1B42DBCBFF78}"/>
              </a:ext>
            </a:extLst>
          </p:cNvPr>
          <p:cNvSpPr/>
          <p:nvPr/>
        </p:nvSpPr>
        <p:spPr>
          <a:xfrm>
            <a:off x="19699675" y="13569950"/>
            <a:ext cx="2244091" cy="13208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정답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8B9030A-0899-A74C-BC40-B77788D23286}"/>
              </a:ext>
            </a:extLst>
          </p:cNvPr>
          <p:cNvCxnSpPr>
            <a:cxnSpLocks/>
          </p:cNvCxnSpPr>
          <p:nvPr/>
        </p:nvCxnSpPr>
        <p:spPr>
          <a:xfrm>
            <a:off x="17812500" y="14291310"/>
            <a:ext cx="1676400" cy="0"/>
          </a:xfrm>
          <a:prstGeom prst="straightConnector1">
            <a:avLst/>
          </a:prstGeom>
          <a:ln w="1270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497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Deep Neural Networks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dirty="0" err="1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뉴럴넷이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잘하고 못하는 걸 어떻게 평가할까</a:t>
            </a:r>
            <a:r>
              <a:rPr lang="en-US" altLang="ko-KR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?</a:t>
            </a:r>
          </a:p>
          <a:p>
            <a:pPr>
              <a:buClr>
                <a:schemeClr val="dk1"/>
              </a:buClr>
              <a:buSzPts val="1100"/>
            </a:pPr>
            <a:r>
              <a:rPr lang="ko-KR" altLang="en-US" sz="7200" b="1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학습 손실</a:t>
            </a:r>
            <a:r>
              <a:rPr lang="en-US" altLang="ko-KR" sz="7200" b="1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(loss) : Cross Entropy!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AD7839-409A-8445-BC8A-DD6F59F38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842" y="8655050"/>
            <a:ext cx="16402458" cy="404495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2DAC420-797F-D24C-8119-C9E735D3302D}"/>
              </a:ext>
            </a:extLst>
          </p:cNvPr>
          <p:cNvSpPr/>
          <p:nvPr/>
        </p:nvSpPr>
        <p:spPr>
          <a:xfrm>
            <a:off x="4927600" y="9525000"/>
            <a:ext cx="787400" cy="13208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059AAFF-B071-2545-A5B2-E3E3785E2E09}"/>
              </a:ext>
            </a:extLst>
          </p:cNvPr>
          <p:cNvSpPr/>
          <p:nvPr/>
        </p:nvSpPr>
        <p:spPr>
          <a:xfrm>
            <a:off x="11624308" y="9525000"/>
            <a:ext cx="2244091" cy="13208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C7181-D52D-4344-934E-F504DB23CF5F}"/>
              </a:ext>
            </a:extLst>
          </p:cNvPr>
          <p:cNvSpPr/>
          <p:nvPr/>
        </p:nvSpPr>
        <p:spPr>
          <a:xfrm>
            <a:off x="6017667" y="9525000"/>
            <a:ext cx="992733" cy="1320800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A7FFF25-5CF4-9B4D-9190-00E51D891FD2}"/>
              </a:ext>
            </a:extLst>
          </p:cNvPr>
          <p:cNvSpPr/>
          <p:nvPr/>
        </p:nvSpPr>
        <p:spPr>
          <a:xfrm>
            <a:off x="15588387" y="9525000"/>
            <a:ext cx="2425293" cy="1320800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2B55044-81FB-3248-BED2-7237CC1F8850}"/>
              </a:ext>
            </a:extLst>
          </p:cNvPr>
          <p:cNvSpPr/>
          <p:nvPr/>
        </p:nvSpPr>
        <p:spPr>
          <a:xfrm>
            <a:off x="15841475" y="11115585"/>
            <a:ext cx="391164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200" b="1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모델 예측</a:t>
            </a:r>
            <a:endParaRPr lang="ko-KR" altLang="en-US" sz="7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160A38-CE3B-AB4D-94A7-AFF687FDBCEC}"/>
              </a:ext>
            </a:extLst>
          </p:cNvPr>
          <p:cNvSpPr/>
          <p:nvPr/>
        </p:nvSpPr>
        <p:spPr>
          <a:xfrm>
            <a:off x="6232486" y="11100905"/>
            <a:ext cx="391164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200" b="1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모델 예측</a:t>
            </a:r>
            <a:endParaRPr lang="ko-KR" altLang="en-US" sz="7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8BE154-FD6E-1D4E-BBCF-1DF12E248FB0}"/>
              </a:ext>
            </a:extLst>
          </p:cNvPr>
          <p:cNvSpPr/>
          <p:nvPr/>
        </p:nvSpPr>
        <p:spPr>
          <a:xfrm>
            <a:off x="3968042" y="11100905"/>
            <a:ext cx="191911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200" b="1" dirty="0">
                <a:solidFill>
                  <a:srgbClr val="0070C0"/>
                </a:solidFill>
                <a:latin typeface="Nanum Gothic" charset="-127"/>
                <a:ea typeface="Nanum Gothic" charset="-127"/>
              </a:rPr>
              <a:t>정답</a:t>
            </a:r>
            <a:endParaRPr lang="ko-KR" altLang="en-US" sz="7200" dirty="0">
              <a:solidFill>
                <a:srgbClr val="0070C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53D9FE-B8F0-FC47-85FE-263C07C7E174}"/>
              </a:ext>
            </a:extLst>
          </p:cNvPr>
          <p:cNvSpPr/>
          <p:nvPr/>
        </p:nvSpPr>
        <p:spPr>
          <a:xfrm>
            <a:off x="11852909" y="11115585"/>
            <a:ext cx="191911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200" b="1" dirty="0">
                <a:solidFill>
                  <a:srgbClr val="0070C0"/>
                </a:solidFill>
                <a:latin typeface="Nanum Gothic" charset="-127"/>
                <a:ea typeface="Nanum Gothic" charset="-127"/>
              </a:rPr>
              <a:t>정답</a:t>
            </a:r>
            <a:endParaRPr lang="ko-KR" altLang="en-US" sz="7200" dirty="0">
              <a:solidFill>
                <a:srgbClr val="0070C0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1F2E93B-645D-FC42-B140-47A50C3C8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233" y="12894310"/>
            <a:ext cx="21587581" cy="30797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B58257-1A18-8D43-A427-F61EC97D40C0}"/>
              </a:ext>
            </a:extLst>
          </p:cNvPr>
          <p:cNvSpPr txBox="1"/>
          <p:nvPr/>
        </p:nvSpPr>
        <p:spPr>
          <a:xfrm>
            <a:off x="11066323" y="16168370"/>
            <a:ext cx="199437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5000" dirty="0"/>
              <a:t>원 </a:t>
            </a:r>
            <a:r>
              <a:rPr kumimoji="1" lang="ko-KR" altLang="en-US" sz="5000" dirty="0" err="1"/>
              <a:t>핫</a:t>
            </a:r>
            <a:r>
              <a:rPr kumimoji="1" lang="ko-KR" altLang="en-US" sz="5000" dirty="0"/>
              <a:t> 벡터</a:t>
            </a:r>
            <a:r>
              <a:rPr kumimoji="1" lang="en-US" altLang="ko-KR" sz="5000" dirty="0"/>
              <a:t>(</a:t>
            </a:r>
            <a:r>
              <a:rPr kumimoji="1" lang="ko-KR" altLang="en-US" sz="5000" dirty="0"/>
              <a:t>정답</a:t>
            </a:r>
            <a:r>
              <a:rPr kumimoji="1" lang="en-US" altLang="ko-KR" sz="5000" dirty="0"/>
              <a:t>)</a:t>
            </a:r>
            <a:r>
              <a:rPr kumimoji="1" lang="ko-KR" altLang="en-US" sz="5000" dirty="0"/>
              <a:t> </a:t>
            </a:r>
            <a:r>
              <a:rPr kumimoji="1" lang="en-US" altLang="ko-KR" sz="5000" dirty="0"/>
              <a:t>/</a:t>
            </a:r>
            <a:r>
              <a:rPr kumimoji="1" lang="ko-KR" altLang="en-US" sz="5000" dirty="0"/>
              <a:t> 간단한 식</a:t>
            </a:r>
            <a:r>
              <a:rPr kumimoji="1" lang="en-US" altLang="ko-KR" sz="5000" dirty="0"/>
              <a:t>(</a:t>
            </a:r>
            <a:r>
              <a:rPr kumimoji="1" lang="ko-KR" altLang="en-US" sz="5000" dirty="0"/>
              <a:t>로그</a:t>
            </a:r>
            <a:r>
              <a:rPr kumimoji="1" lang="en-US" altLang="ko-KR" sz="5000" dirty="0"/>
              <a:t>)</a:t>
            </a:r>
            <a:r>
              <a:rPr kumimoji="1" lang="ko-KR" altLang="en-US" sz="5000" dirty="0"/>
              <a:t> </a:t>
            </a:r>
            <a:r>
              <a:rPr kumimoji="1" lang="en-US" altLang="ko-KR" sz="5000" dirty="0"/>
              <a:t>=</a:t>
            </a:r>
            <a:r>
              <a:rPr kumimoji="1" lang="ko-KR" altLang="en-US" sz="5000" dirty="0"/>
              <a:t> 잘 </a:t>
            </a:r>
            <a:r>
              <a:rPr kumimoji="1" lang="ko-KR" altLang="en-US" sz="5000" dirty="0" err="1"/>
              <a:t>못맞춤</a:t>
            </a:r>
            <a:r>
              <a:rPr kumimoji="1" lang="en-US" altLang="ko-KR" sz="5000" dirty="0"/>
              <a:t>(q)=</a:t>
            </a:r>
            <a:r>
              <a:rPr kumimoji="1" lang="ko-KR" altLang="en-US" sz="5000" dirty="0"/>
              <a:t> 무한대의 벡터</a:t>
            </a:r>
            <a:endParaRPr kumimoji="1" lang="en-US" altLang="ko-KR" sz="5000" dirty="0"/>
          </a:p>
          <a:p>
            <a:r>
              <a:rPr kumimoji="1" lang="ko-KR" altLang="en-US" sz="5000" dirty="0"/>
              <a:t>잘 맞추면 </a:t>
            </a:r>
            <a:r>
              <a:rPr kumimoji="1" lang="en-US" altLang="ko-KR" sz="5000" dirty="0"/>
              <a:t>0</a:t>
            </a:r>
            <a:r>
              <a:rPr kumimoji="1" lang="ko-KR" altLang="en-US" sz="5000" dirty="0"/>
              <a:t> 이 나옴 </a:t>
            </a:r>
            <a:r>
              <a:rPr kumimoji="1" lang="en-US" altLang="ko-KR" sz="5000" dirty="0"/>
              <a:t>(</a:t>
            </a:r>
            <a:r>
              <a:rPr kumimoji="1" lang="ko-KR" altLang="en-US" sz="5000" dirty="0"/>
              <a:t>학습 손실이 작아지는 방향으로 모델 </a:t>
            </a:r>
            <a:r>
              <a:rPr kumimoji="1" lang="ko-KR" altLang="en-US" sz="5000" dirty="0" err="1"/>
              <a:t>업뎃하기</a:t>
            </a:r>
            <a:r>
              <a:rPr kumimoji="1" lang="en-US" altLang="ko-KR" sz="5000" dirty="0"/>
              <a:t>)</a:t>
            </a:r>
            <a:endParaRPr kumimoji="1" lang="ko-KR" altLang="en-US" sz="5000" dirty="0"/>
          </a:p>
        </p:txBody>
      </p:sp>
    </p:spTree>
    <p:extLst>
      <p:ext uri="{BB962C8B-B14F-4D97-AF65-F5344CB8AC3E}">
        <p14:creationId xmlns:p14="http://schemas.microsoft.com/office/powerpoint/2010/main" val="3249489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Deep Neural Networks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dirty="0" err="1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뉴럴넷이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잘하고 못하는 걸 어떻게 평가할까</a:t>
            </a:r>
            <a:r>
              <a:rPr lang="en-US" altLang="ko-KR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?</a:t>
            </a:r>
          </a:p>
          <a:p>
            <a:pPr>
              <a:buClr>
                <a:schemeClr val="dk1"/>
              </a:buClr>
              <a:buSzPts val="1100"/>
            </a:pPr>
            <a:r>
              <a:rPr lang="ko-KR" altLang="en-US" sz="7200" b="1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학습 손실</a:t>
            </a:r>
            <a:r>
              <a:rPr lang="en-US" altLang="ko-KR" sz="7200" b="1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(loss) : Cross Entropy!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AD7839-409A-8445-BC8A-DD6F59F38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842" y="8655050"/>
            <a:ext cx="16402458" cy="404495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2DAC420-797F-D24C-8119-C9E735D3302D}"/>
              </a:ext>
            </a:extLst>
          </p:cNvPr>
          <p:cNvSpPr/>
          <p:nvPr/>
        </p:nvSpPr>
        <p:spPr>
          <a:xfrm>
            <a:off x="4927600" y="9525000"/>
            <a:ext cx="787400" cy="13208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059AAFF-B071-2545-A5B2-E3E3785E2E09}"/>
              </a:ext>
            </a:extLst>
          </p:cNvPr>
          <p:cNvSpPr/>
          <p:nvPr/>
        </p:nvSpPr>
        <p:spPr>
          <a:xfrm>
            <a:off x="11624308" y="9525000"/>
            <a:ext cx="2244091" cy="13208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C7181-D52D-4344-934E-F504DB23CF5F}"/>
              </a:ext>
            </a:extLst>
          </p:cNvPr>
          <p:cNvSpPr/>
          <p:nvPr/>
        </p:nvSpPr>
        <p:spPr>
          <a:xfrm>
            <a:off x="6017667" y="9525000"/>
            <a:ext cx="992733" cy="1320800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A7FFF25-5CF4-9B4D-9190-00E51D891FD2}"/>
              </a:ext>
            </a:extLst>
          </p:cNvPr>
          <p:cNvSpPr/>
          <p:nvPr/>
        </p:nvSpPr>
        <p:spPr>
          <a:xfrm>
            <a:off x="15588387" y="9525000"/>
            <a:ext cx="2425293" cy="1320800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2B55044-81FB-3248-BED2-7237CC1F8850}"/>
              </a:ext>
            </a:extLst>
          </p:cNvPr>
          <p:cNvSpPr/>
          <p:nvPr/>
        </p:nvSpPr>
        <p:spPr>
          <a:xfrm>
            <a:off x="15841475" y="11115585"/>
            <a:ext cx="391164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200" b="1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모델 예측</a:t>
            </a:r>
            <a:endParaRPr lang="ko-KR" altLang="en-US" sz="7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160A38-CE3B-AB4D-94A7-AFF687FDBCEC}"/>
              </a:ext>
            </a:extLst>
          </p:cNvPr>
          <p:cNvSpPr/>
          <p:nvPr/>
        </p:nvSpPr>
        <p:spPr>
          <a:xfrm>
            <a:off x="6232486" y="11100905"/>
            <a:ext cx="391164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200" b="1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모델 예측</a:t>
            </a:r>
            <a:endParaRPr lang="ko-KR" altLang="en-US" sz="7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8BE154-FD6E-1D4E-BBCF-1DF12E248FB0}"/>
              </a:ext>
            </a:extLst>
          </p:cNvPr>
          <p:cNvSpPr/>
          <p:nvPr/>
        </p:nvSpPr>
        <p:spPr>
          <a:xfrm>
            <a:off x="3968042" y="11100905"/>
            <a:ext cx="191911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200" b="1" dirty="0">
                <a:solidFill>
                  <a:srgbClr val="0070C0"/>
                </a:solidFill>
                <a:latin typeface="Nanum Gothic" charset="-127"/>
                <a:ea typeface="Nanum Gothic" charset="-127"/>
              </a:rPr>
              <a:t>정답</a:t>
            </a:r>
            <a:endParaRPr lang="ko-KR" altLang="en-US" sz="7200" dirty="0">
              <a:solidFill>
                <a:srgbClr val="0070C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53D9FE-B8F0-FC47-85FE-263C07C7E174}"/>
              </a:ext>
            </a:extLst>
          </p:cNvPr>
          <p:cNvSpPr/>
          <p:nvPr/>
        </p:nvSpPr>
        <p:spPr>
          <a:xfrm>
            <a:off x="11852909" y="11115585"/>
            <a:ext cx="191911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200" b="1" dirty="0">
                <a:solidFill>
                  <a:srgbClr val="0070C0"/>
                </a:solidFill>
                <a:latin typeface="Nanum Gothic" charset="-127"/>
                <a:ea typeface="Nanum Gothic" charset="-127"/>
              </a:rPr>
              <a:t>정답</a:t>
            </a:r>
            <a:endParaRPr lang="ko-KR" altLang="en-US" sz="7200" dirty="0">
              <a:solidFill>
                <a:srgbClr val="0070C0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0C90F54-7153-3D45-9366-E9D30F92F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1266" y="12955105"/>
            <a:ext cx="19698567" cy="281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50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Backpropagation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학습 손실을 최소화하는 방향</a:t>
            </a:r>
            <a:r>
              <a:rPr lang="en-US" altLang="ko-KR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lang="ko-KR" altLang="en-US" sz="7200" dirty="0" err="1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그래디언트</a:t>
            </a:r>
            <a:r>
              <a:rPr lang="en-US" altLang="ko-KR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  <a:r>
              <a:rPr lang="ko-KR" altLang="en-US" sz="7200" dirty="0" err="1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으로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모델을 업데이트 </a:t>
            </a:r>
            <a:endParaRPr lang="en-US" altLang="ko-KR" sz="72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7" name="Picture 2" descr="https://cdn-images-1.medium.com/max/1600/0*rBQI7uBhBKE8KT-X.png">
            <a:extLst>
              <a:ext uri="{FF2B5EF4-FFF2-40B4-BE49-F238E27FC236}">
                <a16:creationId xmlns:a16="http://schemas.microsoft.com/office/drawing/2014/main" id="{530A59A7-8FDB-0E4B-8C33-CBCCD475B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676" y="9119010"/>
            <a:ext cx="15233384" cy="8254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983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Backpropagation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165;p26"/>
              <p:cNvSpPr txBox="1">
                <a:spLocks/>
              </p:cNvSpPr>
              <p:nvPr/>
            </p:nvSpPr>
            <p:spPr>
              <a:xfrm>
                <a:off x="1735224" y="5600625"/>
                <a:ext cx="30624375" cy="9385200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buClr>
                    <a:schemeClr val="dk1"/>
                  </a:buClr>
                  <a:buSzPts val="1100"/>
                </a:pPr>
                <a:r>
                  <a:rPr lang="ko-KR" altLang="en-US" sz="7200" dirty="0">
                    <a:solidFill>
                      <a:schemeClr val="tx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학습 손실을 최소화하는 방향</a:t>
                </a:r>
                <a:r>
                  <a:rPr lang="en-US" altLang="ko-KR" sz="7200" dirty="0">
                    <a:solidFill>
                      <a:schemeClr val="tx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(</a:t>
                </a:r>
                <a:r>
                  <a:rPr lang="ko-KR" altLang="en-US" sz="7200" dirty="0" err="1">
                    <a:solidFill>
                      <a:schemeClr val="tx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그래디언트</a:t>
                </a:r>
                <a:r>
                  <a:rPr lang="en-US" altLang="ko-KR" sz="7200" dirty="0">
                    <a:solidFill>
                      <a:schemeClr val="tx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)</a:t>
                </a:r>
                <a:r>
                  <a:rPr lang="ko-KR" altLang="en-US" sz="7200" dirty="0" err="1">
                    <a:solidFill>
                      <a:schemeClr val="tx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으로</a:t>
                </a:r>
                <a:r>
                  <a:rPr lang="ko-KR" altLang="en-US" sz="7200" dirty="0">
                    <a:solidFill>
                      <a:schemeClr val="tx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 모델을 업데이트</a:t>
                </a:r>
                <a:endParaRPr lang="en-US" altLang="ko-KR" sz="7200" dirty="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>
                  <a:buClr>
                    <a:schemeClr val="dk1"/>
                  </a:buClr>
                  <a:buSzPts val="1100"/>
                </a:pPr>
                <a:r>
                  <a:rPr lang="en-US" altLang="ko-KR" sz="7200" b="1" dirty="0">
                    <a:solidFill>
                      <a:schemeClr val="tx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Gradient Descent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7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num Gothic" charset="-127"/>
                          </a:rPr>
                        </m:ctrlPr>
                      </m:sSubPr>
                      <m:e>
                        <m:r>
                          <a:rPr lang="en-US" altLang="ko-KR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num Gothic" charset="-127"/>
                          </a:rPr>
                          <m:t>𝜃</m:t>
                        </m:r>
                      </m:e>
                      <m:sub>
                        <m:r>
                          <a:rPr lang="en-US" altLang="ko-KR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num Gothic" charset="-127"/>
                          </a:rPr>
                          <m:t>𝑛𝑒𝑤</m:t>
                        </m:r>
                      </m:sub>
                    </m:sSub>
                    <m:r>
                      <a:rPr lang="en-US" altLang="ko-KR" sz="7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" charset="-127"/>
                      </a:rPr>
                      <m:t>=</m:t>
                    </m:r>
                    <m:sSub>
                      <m:sSubPr>
                        <m:ctrlPr>
                          <a:rPr lang="en-US" altLang="ko-KR" sz="7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num Gothic" charset="-127"/>
                          </a:rPr>
                        </m:ctrlPr>
                      </m:sSubPr>
                      <m:e>
                        <m:r>
                          <a:rPr lang="en-US" altLang="ko-KR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num Gothic" charset="-127"/>
                          </a:rPr>
                          <m:t>𝜃</m:t>
                        </m:r>
                      </m:e>
                      <m:sub>
                        <m:r>
                          <a:rPr lang="en-US" altLang="ko-KR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num Gothic" charset="-127"/>
                          </a:rPr>
                          <m:t>𝑜𝑙𝑑</m:t>
                        </m:r>
                      </m:sub>
                    </m:sSub>
                    <m:r>
                      <a:rPr lang="en-US" altLang="ko-KR" sz="7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" charset="-127"/>
                      </a:rPr>
                      <m:t>−</m:t>
                    </m:r>
                    <m:r>
                      <a:rPr lang="en-US" altLang="ko-KR" sz="7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" charset="-127"/>
                      </a:rPr>
                      <m:t>𝛼</m:t>
                    </m:r>
                    <m:r>
                      <a:rPr lang="en-US" altLang="ko-KR" sz="7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" charset="-127"/>
                      </a:rPr>
                      <m:t>𝑓</m:t>
                    </m:r>
                    <m:r>
                      <a:rPr lang="en-US" altLang="ko-KR" sz="7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" charset="-127"/>
                      </a:rPr>
                      <m:t>′(</m:t>
                    </m:r>
                    <m:sSub>
                      <m:sSubPr>
                        <m:ctrlPr>
                          <a:rPr lang="en-US" altLang="ko-KR" sz="7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num Gothic" charset="-127"/>
                          </a:rPr>
                        </m:ctrlPr>
                      </m:sSubPr>
                      <m:e>
                        <m:r>
                          <a:rPr lang="en-US" altLang="ko-KR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num Gothic" charset="-127"/>
                          </a:rPr>
                          <m:t>𝜃</m:t>
                        </m:r>
                      </m:e>
                      <m:sub>
                        <m:r>
                          <a:rPr lang="en-US" altLang="ko-KR" sz="7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num Gothic" charset="-127"/>
                          </a:rPr>
                          <m:t>𝑜𝑙𝑑</m:t>
                        </m:r>
                      </m:sub>
                    </m:sSub>
                    <m:r>
                      <a:rPr lang="en-US" altLang="ko-KR" sz="7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" charset="-127"/>
                      </a:rPr>
                      <m:t>)</m:t>
                    </m:r>
                  </m:oMath>
                </a14:m>
                <a:r>
                  <a:rPr lang="ko-KR" altLang="en-US" sz="7200" dirty="0">
                    <a:solidFill>
                      <a:schemeClr val="tx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 </a:t>
                </a:r>
                <a:endParaRPr lang="en-US" altLang="ko-KR" sz="7200" dirty="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mc:Choice>
        <mc:Fallback xmlns="">
          <p:sp>
            <p:nvSpPr>
              <p:cNvPr id="6" name="Google Shape;165;p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224" y="5600625"/>
                <a:ext cx="30624375" cy="9385200"/>
              </a:xfrm>
              <a:prstGeom prst="rect">
                <a:avLst/>
              </a:prstGeom>
              <a:blipFill>
                <a:blip r:embed="rId3"/>
                <a:stretch>
                  <a:fillRect l="-1783" t="-28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https://cdn-images-1.medium.com/max/1600/0*rBQI7uBhBKE8KT-X.png">
            <a:extLst>
              <a:ext uri="{FF2B5EF4-FFF2-40B4-BE49-F238E27FC236}">
                <a16:creationId xmlns:a16="http://schemas.microsoft.com/office/drawing/2014/main" id="{530A59A7-8FDB-0E4B-8C33-CBCCD475B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676" y="9119010"/>
            <a:ext cx="15233384" cy="8254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940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Backpropagation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학습 손실을 최소화하는 방향</a:t>
            </a:r>
            <a:r>
              <a:rPr lang="en-US" altLang="ko-KR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lang="ko-KR" altLang="en-US" sz="7200" dirty="0" err="1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그래디언트</a:t>
            </a:r>
            <a:r>
              <a:rPr lang="en-US" altLang="ko-KR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은 어떻게 구하나</a:t>
            </a:r>
            <a:r>
              <a:rPr lang="en-US" altLang="ko-KR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12117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Backpropagation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학습 손실을 최소화하는 방향</a:t>
            </a:r>
            <a:r>
              <a:rPr lang="en-US" altLang="ko-KR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lang="ko-KR" altLang="en-US" sz="7200" dirty="0" err="1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그래디언트</a:t>
            </a:r>
            <a:r>
              <a:rPr lang="en-US" altLang="ko-KR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은 어떻게 구하나</a:t>
            </a:r>
            <a:r>
              <a:rPr lang="en-US" altLang="ko-KR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?</a:t>
            </a:r>
          </a:p>
          <a:p>
            <a:pPr>
              <a:buClr>
                <a:schemeClr val="dk1"/>
              </a:buClr>
              <a:buSzPts val="1100"/>
            </a:pPr>
            <a:r>
              <a:rPr lang="ko-KR" altLang="en-US" sz="7200" b="1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미분과 </a:t>
            </a:r>
            <a:r>
              <a:rPr lang="ko-KR" altLang="en-US" sz="7200" b="1" dirty="0" err="1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체인룰</a:t>
            </a:r>
            <a:r>
              <a:rPr lang="en-US" altLang="ko-KR" sz="7200" b="1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2574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9600" dirty="0">
                <a:latin typeface="Nanum Gothic" charset="-127"/>
                <a:ea typeface="Nanum Gothic" charset="-127"/>
                <a:cs typeface="Nanum Gothic" charset="-127"/>
              </a:rPr>
              <a:t>단어 </a:t>
            </a:r>
            <a:r>
              <a:rPr lang="ko-KR" altLang="en-US" sz="9600" dirty="0" err="1">
                <a:latin typeface="Nanum Gothic" charset="-127"/>
                <a:ea typeface="Nanum Gothic" charset="-127"/>
                <a:cs typeface="Nanum Gothic" charset="-127"/>
              </a:rPr>
              <a:t>임베딩</a:t>
            </a:r>
            <a:r>
              <a:rPr lang="ko-KR" altLang="en-US" sz="9600" dirty="0">
                <a:latin typeface="Nanum Gothic" charset="-127"/>
                <a:ea typeface="Nanum Gothic" charset="-127"/>
                <a:cs typeface="Nanum Gothic" charset="-127"/>
              </a:rPr>
              <a:t> 구축</a:t>
            </a: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5" y="5600625"/>
            <a:ext cx="21447504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b="1" dirty="0">
                <a:latin typeface="Nanum Gothic" charset="-127"/>
                <a:ea typeface="Nanum Gothic" charset="-127"/>
                <a:cs typeface="Nanum Gothic" charset="-127"/>
              </a:rPr>
              <a:t>목표 </a:t>
            </a:r>
            <a:r>
              <a:rPr lang="en-US" altLang="ko-KR" sz="7200" b="1" dirty="0">
                <a:latin typeface="Nanum Gothic" charset="-127"/>
                <a:ea typeface="Nanum Gothic" charset="-127"/>
                <a:cs typeface="Nanum Gothic" charset="-127"/>
              </a:rPr>
              <a:t>:</a:t>
            </a:r>
            <a:r>
              <a:rPr lang="ko-KR" altLang="en-US" sz="7200" b="1" dirty="0">
                <a:latin typeface="Nanum Gothic" charset="-127"/>
                <a:ea typeface="Nanum Gothic" charset="-127"/>
                <a:cs typeface="Nanum Gothic" charset="-127"/>
              </a:rPr>
              <a:t> 단어 수준 </a:t>
            </a:r>
            <a:r>
              <a:rPr lang="ko-KR" altLang="en-US" sz="7200" b="1" dirty="0" err="1">
                <a:latin typeface="Nanum Gothic" charset="-127"/>
                <a:ea typeface="Nanum Gothic" charset="-127"/>
                <a:cs typeface="Nanum Gothic" charset="-127"/>
              </a:rPr>
              <a:t>임베딩</a:t>
            </a:r>
            <a:r>
              <a:rPr lang="ko-KR" altLang="en-US" sz="7200" b="1" dirty="0">
                <a:latin typeface="Nanum Gothic" charset="-127"/>
                <a:ea typeface="Nanum Gothic" charset="-127"/>
                <a:cs typeface="Nanum Gothic" charset="-127"/>
              </a:rPr>
              <a:t> 만들기</a:t>
            </a:r>
            <a:r>
              <a:rPr lang="en-US" altLang="ko-KR" sz="7200" b="1" dirty="0">
                <a:latin typeface="Nanum Gothic" charset="-127"/>
                <a:ea typeface="Nanum Gothic" charset="-127"/>
                <a:cs typeface="Nanum Gothic" charset="-127"/>
              </a:rPr>
              <a:t>!</a:t>
            </a:r>
            <a:r>
              <a:rPr lang="ko-KR" altLang="en-US" sz="7200" b="1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7200" b="1" dirty="0">
                <a:latin typeface="Nanum Gothic" charset="-127"/>
                <a:ea typeface="Nanum Gothic" charset="-127"/>
                <a:cs typeface="Nanum Gothic" charset="-127"/>
              </a:rPr>
              <a:t>(10</a:t>
            </a:r>
            <a:r>
              <a:rPr lang="ko-KR" altLang="en-US" sz="7200" b="1" dirty="0">
                <a:latin typeface="Nanum Gothic" charset="-127"/>
                <a:ea typeface="Nanum Gothic" charset="-127"/>
                <a:cs typeface="Nanum Gothic" charset="-127"/>
              </a:rPr>
              <a:t>차원 </a:t>
            </a:r>
            <a:r>
              <a:rPr lang="ko-KR" altLang="en-US" sz="7200" b="1" dirty="0" err="1">
                <a:latin typeface="Nanum Gothic" charset="-127"/>
                <a:ea typeface="Nanum Gothic" charset="-127"/>
                <a:cs typeface="Nanum Gothic" charset="-127"/>
              </a:rPr>
              <a:t>짜리</a:t>
            </a:r>
            <a:r>
              <a:rPr lang="en-US" altLang="ko-KR" sz="7200" b="1" dirty="0">
                <a:latin typeface="Nanum Gothic" charset="-127"/>
                <a:ea typeface="Nanum Gothic" charset="-127"/>
                <a:cs typeface="Nanum Gothic" charset="-127"/>
              </a:rPr>
              <a:t>)</a:t>
            </a:r>
            <a:r>
              <a:rPr lang="ko-KR" altLang="en-US" sz="7200" b="1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endParaRPr lang="en-US" altLang="ko-KR" sz="7200" b="1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8155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Backpropagation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학습 손실을 최소화하는 방향</a:t>
            </a:r>
            <a:r>
              <a:rPr lang="en-US" altLang="ko-KR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lang="ko-KR" altLang="en-US" sz="7200" dirty="0" err="1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그래디언트</a:t>
            </a:r>
            <a:r>
              <a:rPr lang="en-US" altLang="ko-KR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은 어떻게 구하나</a:t>
            </a:r>
            <a:r>
              <a:rPr lang="en-US" altLang="ko-KR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?</a:t>
            </a:r>
          </a:p>
          <a:p>
            <a:pPr>
              <a:buClr>
                <a:schemeClr val="dk1"/>
              </a:buClr>
              <a:buSzPts val="1100"/>
            </a:pPr>
            <a:r>
              <a:rPr lang="ko-KR" altLang="en-US" sz="7200" b="1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미분과 </a:t>
            </a:r>
            <a:r>
              <a:rPr lang="ko-KR" altLang="en-US" sz="7200" b="1" dirty="0" err="1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체인룰</a:t>
            </a:r>
            <a:r>
              <a:rPr lang="en-US" altLang="ko-KR" sz="7200" b="1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DD51E4-557C-D246-95C9-76037AC10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7846" y="8528050"/>
            <a:ext cx="14547479" cy="64577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802FAB-86CD-754E-88EE-E725E2A6F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735" y="8974631"/>
            <a:ext cx="6730290" cy="38555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6AE556-D93A-4647-8681-61360B485FAC}"/>
              </a:ext>
            </a:extLst>
          </p:cNvPr>
          <p:cNvSpPr txBox="1"/>
          <p:nvPr/>
        </p:nvSpPr>
        <p:spPr>
          <a:xfrm>
            <a:off x="27365325" y="9660075"/>
            <a:ext cx="873359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5000" dirty="0"/>
              <a:t>로스 계산</a:t>
            </a:r>
            <a:endParaRPr kumimoji="1" lang="en-US" altLang="ko-KR" sz="5000" dirty="0"/>
          </a:p>
          <a:p>
            <a:endParaRPr kumimoji="1" lang="en-US" altLang="ko-KR" sz="5000" dirty="0"/>
          </a:p>
          <a:p>
            <a:r>
              <a:rPr kumimoji="1" lang="ko-KR" altLang="en-US" sz="5000" b="1" dirty="0"/>
              <a:t>로스 계산을 다시 역방향으로 손실을 줄이도록 계산 </a:t>
            </a:r>
          </a:p>
        </p:txBody>
      </p:sp>
    </p:spTree>
    <p:extLst>
      <p:ext uri="{BB962C8B-B14F-4D97-AF65-F5344CB8AC3E}">
        <p14:creationId xmlns:p14="http://schemas.microsoft.com/office/powerpoint/2010/main" val="503355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Backpropagation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7200" b="1" dirty="0" err="1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Softmax</a:t>
            </a:r>
            <a:r>
              <a:rPr lang="en-US" altLang="ko-KR" sz="72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+ Cross entropy Node</a:t>
            </a:r>
            <a:endParaRPr lang="en-US" altLang="ko-KR" sz="7200" b="1" dirty="0">
              <a:solidFill>
                <a:srgbClr val="C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7C1D15-FD79-094F-98B3-DF6167301C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770"/>
          <a:stretch/>
        </p:blipFill>
        <p:spPr>
          <a:xfrm>
            <a:off x="3109104" y="7527876"/>
            <a:ext cx="10662920" cy="4541103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2F242AC-D18A-5B43-968A-3B278F1C300E}"/>
              </a:ext>
            </a:extLst>
          </p:cNvPr>
          <p:cNvCxnSpPr>
            <a:cxnSpLocks/>
          </p:cNvCxnSpPr>
          <p:nvPr/>
        </p:nvCxnSpPr>
        <p:spPr>
          <a:xfrm>
            <a:off x="13319760" y="8919210"/>
            <a:ext cx="1676400" cy="0"/>
          </a:xfrm>
          <a:prstGeom prst="straightConnector1">
            <a:avLst/>
          </a:prstGeom>
          <a:ln w="1270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758EB5-D04B-6942-A760-B6304F1FF812}"/>
              </a:ext>
            </a:extLst>
          </p:cNvPr>
          <p:cNvSpPr/>
          <p:nvPr/>
        </p:nvSpPr>
        <p:spPr>
          <a:xfrm>
            <a:off x="15084944" y="8255000"/>
            <a:ext cx="2425293" cy="1320800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예측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A6A77B6-127E-E040-83C4-199B578D3B6E}"/>
              </a:ext>
            </a:extLst>
          </p:cNvPr>
          <p:cNvSpPr/>
          <p:nvPr/>
        </p:nvSpPr>
        <p:spPr>
          <a:xfrm>
            <a:off x="19699675" y="8255000"/>
            <a:ext cx="2244091" cy="13208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정답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BE1B604-2DC3-AA43-9DF5-2E26FD6E0DD6}"/>
              </a:ext>
            </a:extLst>
          </p:cNvPr>
          <p:cNvCxnSpPr>
            <a:cxnSpLocks/>
          </p:cNvCxnSpPr>
          <p:nvPr/>
        </p:nvCxnSpPr>
        <p:spPr>
          <a:xfrm>
            <a:off x="17812500" y="8976360"/>
            <a:ext cx="1676400" cy="0"/>
          </a:xfrm>
          <a:prstGeom prst="straightConnector1">
            <a:avLst/>
          </a:prstGeom>
          <a:ln w="1270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663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Backpropagation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7200" b="1" dirty="0" err="1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Softmax</a:t>
            </a:r>
            <a:r>
              <a:rPr lang="en-US" altLang="ko-KR" sz="72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+ Cross entropy Node</a:t>
            </a:r>
            <a:endParaRPr lang="en-US" altLang="ko-KR" sz="7200" b="1" dirty="0">
              <a:solidFill>
                <a:srgbClr val="C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7C1D15-FD79-094F-98B3-DF6167301C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770"/>
          <a:stretch/>
        </p:blipFill>
        <p:spPr>
          <a:xfrm>
            <a:off x="3109104" y="7527876"/>
            <a:ext cx="10662920" cy="4541103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2F242AC-D18A-5B43-968A-3B278F1C300E}"/>
              </a:ext>
            </a:extLst>
          </p:cNvPr>
          <p:cNvCxnSpPr>
            <a:cxnSpLocks/>
          </p:cNvCxnSpPr>
          <p:nvPr/>
        </p:nvCxnSpPr>
        <p:spPr>
          <a:xfrm>
            <a:off x="13319760" y="8919210"/>
            <a:ext cx="1676400" cy="0"/>
          </a:xfrm>
          <a:prstGeom prst="straightConnector1">
            <a:avLst/>
          </a:prstGeom>
          <a:ln w="1270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758EB5-D04B-6942-A760-B6304F1FF812}"/>
              </a:ext>
            </a:extLst>
          </p:cNvPr>
          <p:cNvSpPr/>
          <p:nvPr/>
        </p:nvSpPr>
        <p:spPr>
          <a:xfrm>
            <a:off x="15084944" y="8255000"/>
            <a:ext cx="2425293" cy="1320800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예측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A6A77B6-127E-E040-83C4-199B578D3B6E}"/>
              </a:ext>
            </a:extLst>
          </p:cNvPr>
          <p:cNvSpPr/>
          <p:nvPr/>
        </p:nvSpPr>
        <p:spPr>
          <a:xfrm>
            <a:off x="19699675" y="8255000"/>
            <a:ext cx="2244091" cy="13208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정답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BE1B604-2DC3-AA43-9DF5-2E26FD6E0DD6}"/>
              </a:ext>
            </a:extLst>
          </p:cNvPr>
          <p:cNvCxnSpPr>
            <a:cxnSpLocks/>
          </p:cNvCxnSpPr>
          <p:nvPr/>
        </p:nvCxnSpPr>
        <p:spPr>
          <a:xfrm>
            <a:off x="17812500" y="8976360"/>
            <a:ext cx="1676400" cy="0"/>
          </a:xfrm>
          <a:prstGeom prst="straightConnector1">
            <a:avLst/>
          </a:prstGeom>
          <a:ln w="1270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9DEAA3A-322B-6044-9B98-90CA68C45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548" y="12031748"/>
            <a:ext cx="9211602" cy="392896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F641065-CEE8-6B4B-9FEB-F12E122FA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39594" y="12262773"/>
            <a:ext cx="9586796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541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Backpropagation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7200" b="1" dirty="0" err="1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Softmax</a:t>
            </a:r>
            <a:r>
              <a:rPr lang="en-US" altLang="ko-KR" sz="72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+ Cross entropy Node</a:t>
            </a:r>
          </a:p>
          <a:p>
            <a:pPr>
              <a:buClr>
                <a:schemeClr val="dk1"/>
              </a:buClr>
              <a:buSzPts val="1100"/>
            </a:pP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미분 공식 정리</a:t>
            </a:r>
            <a:endParaRPr lang="en-US" altLang="ko-KR" sz="7200" dirty="0">
              <a:solidFill>
                <a:srgbClr val="C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5D4AAB-7B0B-C44C-8FE1-2798B84D3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200" y="8648700"/>
            <a:ext cx="16777731" cy="678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914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Backpropagation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165;p26"/>
              <p:cNvSpPr txBox="1">
                <a:spLocks/>
              </p:cNvSpPr>
              <p:nvPr/>
            </p:nvSpPr>
            <p:spPr>
              <a:xfrm>
                <a:off x="1735224" y="5600625"/>
                <a:ext cx="30624375" cy="9385200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buClr>
                    <a:schemeClr val="dk1"/>
                  </a:buClr>
                  <a:buSzPts val="1100"/>
                </a:pPr>
                <a:r>
                  <a:rPr lang="en-US" altLang="ko-KR" sz="7200" b="1" dirty="0">
                    <a:solidFill>
                      <a:schemeClr val="tx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Softmax + Cross entropy Node</a:t>
                </a:r>
              </a:p>
              <a:p>
                <a:pPr>
                  <a:buClr>
                    <a:schemeClr val="dk1"/>
                  </a:buClr>
                  <a:buSzPts val="1100"/>
                </a:pPr>
                <a:r>
                  <a:rPr lang="en-US" altLang="ko-KR" sz="7200" dirty="0" err="1">
                    <a:solidFill>
                      <a:schemeClr val="tx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Softmax</a:t>
                </a:r>
                <a:r>
                  <a:rPr lang="en-US" altLang="ko-KR" sz="7200" dirty="0">
                    <a:solidFill>
                      <a:schemeClr val="tx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 </a:t>
                </a:r>
                <a:r>
                  <a:rPr lang="ko-KR" altLang="en-US" sz="7200" dirty="0">
                    <a:solidFill>
                      <a:schemeClr val="tx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노드 미분 </a:t>
                </a:r>
                <a:r>
                  <a:rPr lang="en-US" altLang="ko-KR" sz="7200" dirty="0">
                    <a:solidFill>
                      <a:schemeClr val="tx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7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anum Gothic" charset="-127"/>
                        <a:cs typeface="Nanum Gothic" charset="-127"/>
                      </a:rPr>
                      <m:t>𝑖</m:t>
                    </m:r>
                    <m:r>
                      <a:rPr lang="en-US" altLang="ko-KR" sz="7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anum Gothic" charset="-127"/>
                        <a:cs typeface="Nanum Gothic" charset="-127"/>
                      </a:rPr>
                      <m:t>=</m:t>
                    </m:r>
                    <m:r>
                      <a:rPr lang="en-US" altLang="ko-KR" sz="7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anum Gothic" charset="-127"/>
                        <a:cs typeface="Nanum Gothic" charset="-127"/>
                      </a:rPr>
                      <m:t>𝑗</m:t>
                    </m:r>
                  </m:oMath>
                </a14:m>
                <a:r>
                  <a:rPr lang="en-US" altLang="ko-KR" sz="7200" dirty="0">
                    <a:solidFill>
                      <a:schemeClr val="tx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6" name="Google Shape;165;p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224" y="5600625"/>
                <a:ext cx="30624375" cy="9385200"/>
              </a:xfrm>
              <a:prstGeom prst="rect">
                <a:avLst/>
              </a:prstGeom>
              <a:blipFill>
                <a:blip r:embed="rId3"/>
                <a:stretch>
                  <a:fillRect l="-1783" t="-28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59E58B7F-447B-4D4E-BA3D-E1765D26C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200" y="11188774"/>
            <a:ext cx="6353037" cy="30638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4CBB1CE-7EED-E241-B33B-CA89EE7361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8237" y="8814669"/>
            <a:ext cx="13290550" cy="108759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6D211D5-DDDC-1040-B9F9-530B67D98A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8758" y="8234697"/>
            <a:ext cx="6925945" cy="29540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0CD75CD-64BB-A742-99CA-99F89FC9B0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34882" y="8648701"/>
            <a:ext cx="13857830" cy="5603950"/>
          </a:xfrm>
          <a:prstGeom prst="rect">
            <a:avLst/>
          </a:prstGeom>
          <a:ln>
            <a:solidFill>
              <a:srgbClr val="C0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1E24D1C-FF2B-6647-BC17-551858D79F40}"/>
                  </a:ext>
                </a:extLst>
              </p:cNvPr>
              <p:cNvSpPr/>
              <p:nvPr/>
            </p:nvSpPr>
            <p:spPr>
              <a:xfrm>
                <a:off x="6798419" y="11220875"/>
                <a:ext cx="1763175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4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4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4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1E24D1C-FF2B-6647-BC17-551858D79F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419" y="11220875"/>
                <a:ext cx="1763175" cy="830997"/>
              </a:xfrm>
              <a:prstGeom prst="rect">
                <a:avLst/>
              </a:prstGeom>
              <a:blipFill>
                <a:blip r:embed="rId8"/>
                <a:stretch>
                  <a:fillRect l="-5000" r="-5714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39A46981-826E-564B-8E35-D3A33EA87A27}"/>
                  </a:ext>
                </a:extLst>
              </p:cNvPr>
              <p:cNvSpPr/>
              <p:nvPr/>
            </p:nvSpPr>
            <p:spPr>
              <a:xfrm>
                <a:off x="7076467" y="12083973"/>
                <a:ext cx="1794146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ko-KR" sz="4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4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4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4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39A46981-826E-564B-8E35-D3A33EA87A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467" y="12083973"/>
                <a:ext cx="1794146" cy="830997"/>
              </a:xfrm>
              <a:prstGeom prst="rect">
                <a:avLst/>
              </a:prstGeom>
              <a:blipFill>
                <a:blip r:embed="rId9"/>
                <a:stretch>
                  <a:fillRect l="-1408" r="-5634" b="-268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469082EA-7C09-7D4A-8B64-1F0ADA5600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934881" y="14735327"/>
            <a:ext cx="13946153" cy="374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88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Backpropagation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165;p26"/>
              <p:cNvSpPr txBox="1">
                <a:spLocks/>
              </p:cNvSpPr>
              <p:nvPr/>
            </p:nvSpPr>
            <p:spPr>
              <a:xfrm>
                <a:off x="1735224" y="5600625"/>
                <a:ext cx="30624375" cy="9385200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buClr>
                    <a:schemeClr val="dk1"/>
                  </a:buClr>
                  <a:buSzPts val="1100"/>
                </a:pPr>
                <a:r>
                  <a:rPr lang="en-US" altLang="ko-KR" sz="7200" b="1" dirty="0">
                    <a:solidFill>
                      <a:schemeClr val="tx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Softmax + Cross entropy Node</a:t>
                </a:r>
              </a:p>
              <a:p>
                <a:pPr>
                  <a:buClr>
                    <a:schemeClr val="dk1"/>
                  </a:buClr>
                  <a:buSzPts val="1100"/>
                </a:pPr>
                <a:r>
                  <a:rPr lang="en-US" altLang="ko-KR" sz="7200" dirty="0" err="1">
                    <a:solidFill>
                      <a:schemeClr val="tx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Softmax</a:t>
                </a:r>
                <a:r>
                  <a:rPr lang="en-US" altLang="ko-KR" sz="7200" dirty="0">
                    <a:solidFill>
                      <a:schemeClr val="tx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 </a:t>
                </a:r>
                <a:r>
                  <a:rPr lang="ko-KR" altLang="en-US" sz="7200" dirty="0">
                    <a:solidFill>
                      <a:schemeClr val="tx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노드 미분 </a:t>
                </a:r>
                <a:r>
                  <a:rPr lang="en-US" altLang="ko-KR" sz="7200" dirty="0">
                    <a:solidFill>
                      <a:schemeClr val="tx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7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anum Gothic" charset="-127"/>
                        <a:cs typeface="Nanum Gothic" charset="-127"/>
                      </a:rPr>
                      <m:t>𝑖</m:t>
                    </m:r>
                    <m:r>
                      <a:rPr lang="en-US" altLang="ko-KR" sz="7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" charset="-127"/>
                      </a:rPr>
                      <m:t>≠</m:t>
                    </m:r>
                    <m:r>
                      <a:rPr lang="en-US" altLang="ko-KR" sz="7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anum Gothic" charset="-127"/>
                        <a:cs typeface="Nanum Gothic" charset="-127"/>
                      </a:rPr>
                      <m:t>𝑗</m:t>
                    </m:r>
                  </m:oMath>
                </a14:m>
                <a:r>
                  <a:rPr lang="en-US" altLang="ko-KR" sz="7200" dirty="0">
                    <a:solidFill>
                      <a:schemeClr val="tx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6" name="Google Shape;165;p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224" y="5600625"/>
                <a:ext cx="30624375" cy="9385200"/>
              </a:xfrm>
              <a:prstGeom prst="rect">
                <a:avLst/>
              </a:prstGeom>
              <a:blipFill>
                <a:blip r:embed="rId3"/>
                <a:stretch>
                  <a:fillRect l="-1783" t="-28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4A5C1ACA-29D6-534D-A2B1-15AFFCCF9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750" y="8013700"/>
            <a:ext cx="9989686" cy="74197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55484B2-A8DF-F74F-9385-CAA3C16F2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20800" y="8642175"/>
            <a:ext cx="15746938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8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Backpropagation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72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Softmax + Cross entropy Node</a:t>
            </a:r>
          </a:p>
          <a:p>
            <a:pPr>
              <a:buClr>
                <a:schemeClr val="dk1"/>
              </a:buClr>
              <a:buSzPts val="1100"/>
            </a:pP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전체 미분</a:t>
            </a:r>
            <a:endParaRPr lang="en-US" altLang="ko-KR" sz="72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A6E6EA1-225B-954C-946C-29064E06D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594" y="8033673"/>
            <a:ext cx="6662856" cy="29061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ED2EEEC-D1AE-B149-BF92-35B2C3F15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4336" y="8688133"/>
            <a:ext cx="8093075" cy="71739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92FE935-CC56-5D48-9C49-2FEBC3FACE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59954" y="8688133"/>
            <a:ext cx="12687102" cy="995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75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Backpropagation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72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Softmax + Cross entropy Node</a:t>
            </a:r>
          </a:p>
          <a:p>
            <a:pPr>
              <a:buClr>
                <a:schemeClr val="dk1"/>
              </a:buClr>
              <a:buSzPts val="1100"/>
            </a:pP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복잡하게 돌아왔지만</a:t>
            </a:r>
            <a:r>
              <a:rPr lang="en-US" altLang="ko-KR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70400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Backpropagation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72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Softmax + Cross entropy Node</a:t>
            </a:r>
          </a:p>
          <a:p>
            <a:pPr>
              <a:buClr>
                <a:schemeClr val="dk1"/>
              </a:buClr>
              <a:buSzPts val="1100"/>
            </a:pP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복잡하게 돌아왔지만</a:t>
            </a:r>
            <a:r>
              <a:rPr lang="en-US" altLang="ko-KR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…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38F1D4-30DA-6343-8280-B42BE15E2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8540749"/>
            <a:ext cx="11537950" cy="889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8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Backpropagation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72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Sum Node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003EDB-67AF-9E45-B438-C005FA409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151" y="6784898"/>
            <a:ext cx="10025449" cy="25494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C4E5BA-261E-F04E-8E24-82FC4E54B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373" y="9042400"/>
            <a:ext cx="7963477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41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9600" dirty="0">
                <a:latin typeface="Nanum Gothic" charset="-127"/>
                <a:ea typeface="Nanum Gothic" charset="-127"/>
                <a:cs typeface="Nanum Gothic" charset="-127"/>
              </a:rPr>
              <a:t>단어 </a:t>
            </a:r>
            <a:r>
              <a:rPr lang="ko-KR" altLang="en-US" sz="9600" dirty="0" err="1">
                <a:latin typeface="Nanum Gothic" charset="-127"/>
                <a:ea typeface="Nanum Gothic" charset="-127"/>
                <a:cs typeface="Nanum Gothic" charset="-127"/>
              </a:rPr>
              <a:t>임베딩</a:t>
            </a:r>
            <a:r>
              <a:rPr lang="ko-KR" altLang="en-US" sz="9600" dirty="0">
                <a:latin typeface="Nanum Gothic" charset="-127"/>
                <a:ea typeface="Nanum Gothic" charset="-127"/>
                <a:cs typeface="Nanum Gothic" charset="-127"/>
              </a:rPr>
              <a:t> 구축</a:t>
            </a: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5" y="5600625"/>
            <a:ext cx="21447504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b="1" dirty="0">
                <a:latin typeface="Nanum Gothic" charset="-127"/>
                <a:ea typeface="Nanum Gothic" charset="-127"/>
                <a:cs typeface="Nanum Gothic" charset="-127"/>
              </a:rPr>
              <a:t>목표 </a:t>
            </a:r>
            <a:r>
              <a:rPr lang="en-US" altLang="ko-KR" sz="7200" b="1" dirty="0">
                <a:latin typeface="Nanum Gothic" charset="-127"/>
                <a:ea typeface="Nanum Gothic" charset="-127"/>
                <a:cs typeface="Nanum Gothic" charset="-127"/>
              </a:rPr>
              <a:t>:</a:t>
            </a:r>
            <a:r>
              <a:rPr lang="ko-KR" altLang="en-US" sz="7200" b="1" dirty="0">
                <a:latin typeface="Nanum Gothic" charset="-127"/>
                <a:ea typeface="Nanum Gothic" charset="-127"/>
                <a:cs typeface="Nanum Gothic" charset="-127"/>
              </a:rPr>
              <a:t> 단어 수준 </a:t>
            </a:r>
            <a:r>
              <a:rPr lang="ko-KR" altLang="en-US" sz="7200" b="1" dirty="0" err="1">
                <a:latin typeface="Nanum Gothic" charset="-127"/>
                <a:ea typeface="Nanum Gothic" charset="-127"/>
                <a:cs typeface="Nanum Gothic" charset="-127"/>
              </a:rPr>
              <a:t>임베딩</a:t>
            </a:r>
            <a:r>
              <a:rPr lang="ko-KR" altLang="en-US" sz="7200" b="1" dirty="0">
                <a:latin typeface="Nanum Gothic" charset="-127"/>
                <a:ea typeface="Nanum Gothic" charset="-127"/>
                <a:cs typeface="Nanum Gothic" charset="-127"/>
              </a:rPr>
              <a:t> 만들기</a:t>
            </a:r>
            <a:r>
              <a:rPr lang="en-US" altLang="ko-KR" sz="7200" b="1" dirty="0">
                <a:latin typeface="Nanum Gothic" charset="-127"/>
                <a:ea typeface="Nanum Gothic" charset="-127"/>
                <a:cs typeface="Nanum Gothic" charset="-127"/>
              </a:rPr>
              <a:t>!</a:t>
            </a:r>
          </a:p>
          <a:p>
            <a:pPr>
              <a:buClr>
                <a:schemeClr val="dk1"/>
              </a:buClr>
              <a:buSzPts val="1100"/>
            </a:pP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좀 돌아가는 것 같지만 </a:t>
            </a:r>
            <a:r>
              <a:rPr lang="ko-KR" altLang="en-US" sz="7200" dirty="0" err="1">
                <a:latin typeface="Nanum Gothic" charset="-127"/>
                <a:ea typeface="Nanum Gothic" charset="-127"/>
                <a:cs typeface="Nanum Gothic" charset="-127"/>
              </a:rPr>
              <a:t>뉴럴넷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 기초부터</a:t>
            </a:r>
            <a:r>
              <a:rPr lang="en-US" altLang="ko-KR" sz="7200" dirty="0">
                <a:latin typeface="Nanum Gothic" charset="-127"/>
                <a:ea typeface="Nanum Gothic" charset="-127"/>
                <a:cs typeface="Nanum Gothic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883236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Backpropagation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72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Sum Node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003EDB-67AF-9E45-B438-C005FA409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151" y="6784898"/>
            <a:ext cx="10025449" cy="25494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C4E5BA-261E-F04E-8E24-82FC4E54B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373" y="9042400"/>
            <a:ext cx="7963477" cy="56515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DE31658-90D6-B246-84FD-A63A4C454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28750" y="6362002"/>
            <a:ext cx="13023850" cy="833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3014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Backpropagation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72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Multiplication Node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3A5A39-101A-7B41-83A4-0DE72921D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373" y="7022548"/>
            <a:ext cx="8312150" cy="26612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8F45651-785F-C64A-A1A8-DE4FB065E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00" y="8934450"/>
            <a:ext cx="6860613" cy="564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272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Backpropagation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72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Multiplication Node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3A5A39-101A-7B41-83A4-0DE72921D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373" y="7022548"/>
            <a:ext cx="8312150" cy="26612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8F45651-785F-C64A-A1A8-DE4FB065E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00" y="8934450"/>
            <a:ext cx="6860613" cy="56451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1B6A18D-583B-C94D-81A6-0B400C5FB1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1900" y="7211736"/>
            <a:ext cx="11544300" cy="736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3539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Backpropagation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165;p26"/>
              <p:cNvSpPr txBox="1">
                <a:spLocks/>
              </p:cNvSpPr>
              <p:nvPr/>
            </p:nvSpPr>
            <p:spPr>
              <a:xfrm>
                <a:off x="1735224" y="5600625"/>
                <a:ext cx="30624375" cy="9385200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buClr>
                    <a:schemeClr val="dk1"/>
                  </a:buClr>
                  <a:buSzPts val="1100"/>
                </a:pPr>
                <a:r>
                  <a:rPr lang="ko-KR" altLang="en-US" sz="7200" b="1" dirty="0">
                    <a:solidFill>
                      <a:schemeClr val="tx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다양한 업데이트 방법들</a:t>
                </a:r>
                <a:endParaRPr lang="en-US" altLang="ko-KR" sz="7200" b="1" dirty="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>
                  <a:buClr>
                    <a:schemeClr val="dk1"/>
                  </a:buClr>
                  <a:buSzPts val="1100"/>
                </a:pPr>
                <a:r>
                  <a:rPr lang="en-US" altLang="ko-KR" sz="7200" b="1" dirty="0">
                    <a:solidFill>
                      <a:schemeClr val="tx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Gradient Descent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7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num Gothic" charset="-127"/>
                          </a:rPr>
                        </m:ctrlPr>
                      </m:sSubPr>
                      <m:e>
                        <m:r>
                          <a:rPr lang="en-US" altLang="ko-KR" sz="7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num Gothic" charset="-127"/>
                          </a:rPr>
                          <m:t>𝜃</m:t>
                        </m:r>
                      </m:e>
                      <m:sub>
                        <m:r>
                          <a:rPr lang="en-US" altLang="ko-KR" sz="7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num Gothic" charset="-127"/>
                          </a:rPr>
                          <m:t>𝑛𝑒𝑤</m:t>
                        </m:r>
                      </m:sub>
                    </m:sSub>
                    <m:r>
                      <a:rPr lang="en-US" altLang="ko-KR" sz="7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" charset="-127"/>
                      </a:rPr>
                      <m:t>=</m:t>
                    </m:r>
                    <m:sSub>
                      <m:sSubPr>
                        <m:ctrlPr>
                          <a:rPr lang="en-US" altLang="ko-KR" sz="7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num Gothic" charset="-127"/>
                          </a:rPr>
                        </m:ctrlPr>
                      </m:sSubPr>
                      <m:e>
                        <m:r>
                          <a:rPr lang="en-US" altLang="ko-KR" sz="7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num Gothic" charset="-127"/>
                          </a:rPr>
                          <m:t>𝜃</m:t>
                        </m:r>
                      </m:e>
                      <m:sub>
                        <m:r>
                          <a:rPr lang="en-US" altLang="ko-KR" sz="7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num Gothic" charset="-127"/>
                          </a:rPr>
                          <m:t>𝑜𝑙𝑑</m:t>
                        </m:r>
                      </m:sub>
                    </m:sSub>
                    <m:r>
                      <a:rPr lang="en-US" altLang="ko-KR" sz="7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" charset="-127"/>
                      </a:rPr>
                      <m:t>−</m:t>
                    </m:r>
                    <m:r>
                      <a:rPr lang="en-US" altLang="ko-KR" sz="7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" charset="-127"/>
                      </a:rPr>
                      <m:t>𝛼</m:t>
                    </m:r>
                    <m:r>
                      <a:rPr lang="en-US" altLang="ko-KR" sz="7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" charset="-127"/>
                      </a:rPr>
                      <m:t>𝑓</m:t>
                    </m:r>
                    <m:r>
                      <a:rPr lang="en-US" altLang="ko-KR" sz="7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" charset="-127"/>
                      </a:rPr>
                      <m:t>′(</m:t>
                    </m:r>
                    <m:sSub>
                      <m:sSubPr>
                        <m:ctrlPr>
                          <a:rPr lang="en-US" altLang="ko-KR" sz="7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num Gothic" charset="-127"/>
                          </a:rPr>
                        </m:ctrlPr>
                      </m:sSubPr>
                      <m:e>
                        <m:r>
                          <a:rPr lang="en-US" altLang="ko-KR" sz="7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num Gothic" charset="-127"/>
                          </a:rPr>
                          <m:t>𝜃</m:t>
                        </m:r>
                      </m:e>
                      <m:sub>
                        <m:r>
                          <a:rPr lang="en-US" altLang="ko-KR" sz="7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anum Gothic" charset="-127"/>
                          </a:rPr>
                          <m:t>𝑜𝑙𝑑</m:t>
                        </m:r>
                      </m:sub>
                    </m:sSub>
                    <m:r>
                      <a:rPr lang="en-US" altLang="ko-KR" sz="7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anum Gothic" charset="-127"/>
                      </a:rPr>
                      <m:t>)</m:t>
                    </m:r>
                  </m:oMath>
                </a14:m>
                <a:r>
                  <a:rPr lang="ko-KR" altLang="en-US" sz="7200" dirty="0">
                    <a:solidFill>
                      <a:schemeClr val="tx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 </a:t>
                </a:r>
                <a:endParaRPr lang="en-US" altLang="ko-KR" sz="7200" dirty="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>
                  <a:buClr>
                    <a:schemeClr val="dk1"/>
                  </a:buClr>
                  <a:buSzPts val="1100"/>
                </a:pPr>
                <a:endParaRPr lang="en-US" altLang="ko-KR" sz="7200" b="1" dirty="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mc:Choice>
        <mc:Fallback xmlns="">
          <p:sp>
            <p:nvSpPr>
              <p:cNvPr id="6" name="Google Shape;165;p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224" y="5600625"/>
                <a:ext cx="30624375" cy="9385200"/>
              </a:xfrm>
              <a:prstGeom prst="rect">
                <a:avLst/>
              </a:prstGeom>
              <a:blipFill>
                <a:blip r:embed="rId3"/>
                <a:stretch>
                  <a:fillRect l="-1783" t="-28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737AAF7F-EB8A-8446-B7F1-0D871B0BA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700" y="8464550"/>
            <a:ext cx="10461451" cy="96456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95969CA-A1B1-644A-96ED-7E18A3F7C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58608" y="8543675"/>
            <a:ext cx="18500991" cy="940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972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8;p30"/>
          <p:cNvSpPr txBox="1">
            <a:spLocks/>
          </p:cNvSpPr>
          <p:nvPr/>
        </p:nvSpPr>
        <p:spPr>
          <a:xfrm>
            <a:off x="6336125" y="4389100"/>
            <a:ext cx="23903700" cy="1251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0" dirty="0">
                <a:latin typeface="Nanum Gothic" charset="-127"/>
                <a:ea typeface="Nanum Gothic" charset="-127"/>
                <a:cs typeface="Nanum Gothic" charset="-127"/>
              </a:rPr>
              <a:t>Word2Vec </a:t>
            </a:r>
          </a:p>
          <a:p>
            <a:pPr algn="ctr"/>
            <a:r>
              <a:rPr lang="en-US" altLang="ko-KR" sz="12000" dirty="0">
                <a:latin typeface="Nanum Gothic" charset="-127"/>
                <a:ea typeface="Nanum Gothic" charset="-127"/>
                <a:cs typeface="Nanum Gothic" charset="-127"/>
              </a:rPr>
              <a:t>Skip-Gram Model</a:t>
            </a:r>
            <a:endParaRPr lang="ko-KR" altLang="en-US" sz="120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6689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Skip-Gram Model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타겟 단어</a:t>
            </a:r>
            <a:r>
              <a:rPr lang="en-US" altLang="ko-KR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(t)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로 문맥 단어</a:t>
            </a:r>
            <a:r>
              <a:rPr lang="en-US" altLang="ko-KR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(c)</a:t>
            </a:r>
            <a:r>
              <a:rPr lang="ko-KR" altLang="en-US" sz="7200" dirty="0" err="1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를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맞추는 과정에서 학습</a:t>
            </a:r>
            <a:endParaRPr lang="en-US" altLang="ko-KR" sz="72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49041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Skip-Gram Model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타겟 단어</a:t>
            </a:r>
            <a:r>
              <a:rPr lang="en-US" altLang="ko-KR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(t)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로 문맥 단어</a:t>
            </a:r>
            <a:r>
              <a:rPr lang="en-US" altLang="ko-KR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(c)</a:t>
            </a:r>
            <a:r>
              <a:rPr lang="ko-KR" altLang="en-US" sz="7200" dirty="0" err="1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를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맞추는 과정에서 학습</a:t>
            </a:r>
            <a:endParaRPr lang="en-US" altLang="ko-KR" sz="72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>
              <a:buClr>
                <a:schemeClr val="dk1"/>
              </a:buClr>
              <a:buSzPts val="1100"/>
            </a:pPr>
            <a:endParaRPr lang="en-US" altLang="ko-KR" sz="72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2B9D70-52C4-C946-A8D4-F64A5A316058}"/>
              </a:ext>
            </a:extLst>
          </p:cNvPr>
          <p:cNvSpPr/>
          <p:nvPr/>
        </p:nvSpPr>
        <p:spPr>
          <a:xfrm>
            <a:off x="3616203" y="9092896"/>
            <a:ext cx="1499961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개울가 </a:t>
            </a:r>
            <a:r>
              <a:rPr lang="ko-KR" altLang="en-US" sz="7200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에서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ko-KR" altLang="en-US" sz="7200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속옷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ko-KR" altLang="en-US" sz="72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빨래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ko-KR" altLang="en-US" sz="7200" dirty="0" err="1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를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ko-KR" altLang="en-US" sz="7200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하는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남녀 가</a:t>
            </a:r>
            <a:endParaRPr lang="en-US" altLang="ko-KR" sz="72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72946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Skip-Gram Model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타겟 단어</a:t>
            </a:r>
            <a:r>
              <a:rPr lang="en-US" altLang="ko-KR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(t)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로 문맥 단어</a:t>
            </a:r>
            <a:r>
              <a:rPr lang="en-US" altLang="ko-KR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(c)</a:t>
            </a:r>
            <a:r>
              <a:rPr lang="ko-KR" altLang="en-US" sz="7200" dirty="0" err="1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를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맞추는 과정에서 학습</a:t>
            </a:r>
            <a:endParaRPr lang="en-US" altLang="ko-KR" sz="72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>
              <a:buClr>
                <a:schemeClr val="dk1"/>
              </a:buClr>
              <a:buSzPts val="1100"/>
            </a:pPr>
            <a:endParaRPr lang="en-US" altLang="ko-KR" sz="72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2B9D70-52C4-C946-A8D4-F64A5A316058}"/>
              </a:ext>
            </a:extLst>
          </p:cNvPr>
          <p:cNvSpPr/>
          <p:nvPr/>
        </p:nvSpPr>
        <p:spPr>
          <a:xfrm>
            <a:off x="3616203" y="9092896"/>
            <a:ext cx="1499961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개울가 </a:t>
            </a:r>
            <a:r>
              <a:rPr lang="ko-KR" altLang="en-US" sz="7200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에서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ko-KR" altLang="en-US" sz="7200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속옷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ko-KR" altLang="en-US" sz="72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빨래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ko-KR" altLang="en-US" sz="7200" dirty="0" err="1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를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ko-KR" altLang="en-US" sz="7200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하는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남녀 가</a:t>
            </a:r>
            <a:endParaRPr lang="en-US" altLang="ko-KR" sz="72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AEFE0E9-A98B-8340-A601-4185F247F9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149472"/>
              </p:ext>
            </p:extLst>
          </p:nvPr>
        </p:nvGraphicFramePr>
        <p:xfrm>
          <a:off x="3835400" y="10940696"/>
          <a:ext cx="13792200" cy="5689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896100">
                  <a:extLst>
                    <a:ext uri="{9D8B030D-6E8A-4147-A177-3AD203B41FA5}">
                      <a16:colId xmlns:a16="http://schemas.microsoft.com/office/drawing/2014/main" val="1189119892"/>
                    </a:ext>
                  </a:extLst>
                </a:gridCol>
                <a:gridCol w="6896100">
                  <a:extLst>
                    <a:ext uri="{9D8B030D-6E8A-4147-A177-3AD203B41FA5}">
                      <a16:colId xmlns:a16="http://schemas.microsoft.com/office/drawing/2014/main" val="4287203194"/>
                    </a:ext>
                  </a:extLst>
                </a:gridCol>
              </a:tblGrid>
              <a:tr h="1137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타겟 단어</a:t>
                      </a:r>
                      <a:r>
                        <a:rPr lang="en-US" altLang="ko-KR" sz="6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(</a:t>
                      </a:r>
                      <a:r>
                        <a:rPr lang="ko-KR" altLang="en-US" sz="6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입력</a:t>
                      </a:r>
                      <a:r>
                        <a:rPr lang="en-US" altLang="ko-KR" sz="6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)</a:t>
                      </a:r>
                      <a:endParaRPr lang="ko-KR" altLang="en-US" sz="60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문맥 단어</a:t>
                      </a:r>
                      <a:r>
                        <a:rPr lang="en-US" altLang="ko-KR" sz="6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(</a:t>
                      </a:r>
                      <a:r>
                        <a:rPr lang="ko-KR" altLang="en-US" sz="6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출력</a:t>
                      </a:r>
                      <a:r>
                        <a:rPr lang="en-US" altLang="ko-KR" sz="6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)</a:t>
                      </a:r>
                      <a:endParaRPr lang="ko-KR" altLang="en-US" sz="60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269972"/>
                  </a:ext>
                </a:extLst>
              </a:tr>
              <a:tr h="1137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빨래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에서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50407"/>
                  </a:ext>
                </a:extLst>
              </a:tr>
              <a:tr h="1137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빨래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속옷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913319"/>
                  </a:ext>
                </a:extLst>
              </a:tr>
              <a:tr h="1137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빨래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0" dirty="0" err="1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를</a:t>
                      </a:r>
                      <a:endParaRPr lang="ko-KR" altLang="en-US" sz="60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620461"/>
                  </a:ext>
                </a:extLst>
              </a:tr>
              <a:tr h="1137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빨래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하는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443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65516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Skip-Gram Model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타겟 단어</a:t>
            </a:r>
            <a:r>
              <a:rPr lang="en-US" altLang="ko-KR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(t)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로 문맥 단어</a:t>
            </a:r>
            <a:r>
              <a:rPr lang="en-US" altLang="ko-KR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(c)</a:t>
            </a:r>
            <a:r>
              <a:rPr lang="ko-KR" altLang="en-US" sz="7200" dirty="0" err="1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를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맞추는 과정에서 학습</a:t>
            </a:r>
            <a:endParaRPr lang="en-US" altLang="ko-KR" sz="72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>
              <a:buClr>
                <a:schemeClr val="dk1"/>
              </a:buClr>
              <a:buSzPts val="1100"/>
            </a:pPr>
            <a:endParaRPr lang="en-US" altLang="ko-KR" sz="72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2B9D70-52C4-C946-A8D4-F64A5A316058}"/>
              </a:ext>
            </a:extLst>
          </p:cNvPr>
          <p:cNvSpPr/>
          <p:nvPr/>
        </p:nvSpPr>
        <p:spPr>
          <a:xfrm>
            <a:off x="3616203" y="9092896"/>
            <a:ext cx="1499961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개울가 </a:t>
            </a:r>
            <a:r>
              <a:rPr lang="ko-KR" altLang="en-US" sz="7200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에서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ko-KR" altLang="en-US" sz="7200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속옷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ko-KR" altLang="en-US" sz="72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빨래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ko-KR" altLang="en-US" sz="7200" dirty="0" err="1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를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ko-KR" altLang="en-US" sz="7200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하는</a:t>
            </a:r>
            <a:r>
              <a:rPr lang="ko-KR" altLang="en-US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남녀 가</a:t>
            </a:r>
            <a:endParaRPr lang="en-US" altLang="ko-KR" sz="72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AEFE0E9-A98B-8340-A601-4185F247F937}"/>
              </a:ext>
            </a:extLst>
          </p:cNvPr>
          <p:cNvGraphicFramePr>
            <a:graphicFrameLocks noGrp="1"/>
          </p:cNvGraphicFramePr>
          <p:nvPr/>
        </p:nvGraphicFramePr>
        <p:xfrm>
          <a:off x="3835400" y="10940696"/>
          <a:ext cx="13792200" cy="5689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896100">
                  <a:extLst>
                    <a:ext uri="{9D8B030D-6E8A-4147-A177-3AD203B41FA5}">
                      <a16:colId xmlns:a16="http://schemas.microsoft.com/office/drawing/2014/main" val="1189119892"/>
                    </a:ext>
                  </a:extLst>
                </a:gridCol>
                <a:gridCol w="6896100">
                  <a:extLst>
                    <a:ext uri="{9D8B030D-6E8A-4147-A177-3AD203B41FA5}">
                      <a16:colId xmlns:a16="http://schemas.microsoft.com/office/drawing/2014/main" val="4287203194"/>
                    </a:ext>
                  </a:extLst>
                </a:gridCol>
              </a:tblGrid>
              <a:tr h="1137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타겟 단어</a:t>
                      </a:r>
                      <a:r>
                        <a:rPr lang="en-US" altLang="ko-KR" sz="6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(</a:t>
                      </a:r>
                      <a:r>
                        <a:rPr lang="ko-KR" altLang="en-US" sz="6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입력</a:t>
                      </a:r>
                      <a:r>
                        <a:rPr lang="en-US" altLang="ko-KR" sz="6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)</a:t>
                      </a:r>
                      <a:endParaRPr lang="ko-KR" altLang="en-US" sz="60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문맥 단어</a:t>
                      </a:r>
                      <a:r>
                        <a:rPr lang="en-US" altLang="ko-KR" sz="6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(</a:t>
                      </a:r>
                      <a:r>
                        <a:rPr lang="ko-KR" altLang="en-US" sz="6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출력</a:t>
                      </a:r>
                      <a:r>
                        <a:rPr lang="en-US" altLang="ko-KR" sz="6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)</a:t>
                      </a:r>
                      <a:endParaRPr lang="ko-KR" altLang="en-US" sz="60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269972"/>
                  </a:ext>
                </a:extLst>
              </a:tr>
              <a:tr h="1137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빨래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에서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50407"/>
                  </a:ext>
                </a:extLst>
              </a:tr>
              <a:tr h="1137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빨래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속옷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913319"/>
                  </a:ext>
                </a:extLst>
              </a:tr>
              <a:tr h="1137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빨래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0" dirty="0" err="1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를</a:t>
                      </a:r>
                      <a:endParaRPr lang="ko-KR" altLang="en-US" sz="6000" dirty="0"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620461"/>
                  </a:ext>
                </a:extLst>
              </a:tr>
              <a:tr h="1137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빨래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0" dirty="0"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하는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443807"/>
                  </a:ext>
                </a:extLst>
              </a:tr>
            </a:tbl>
          </a:graphicData>
        </a:graphic>
      </p:graphicFrame>
      <p:sp>
        <p:nvSpPr>
          <p:cNvPr id="7" name="Google Shape;165;p26">
            <a:extLst>
              <a:ext uri="{FF2B5EF4-FFF2-40B4-BE49-F238E27FC236}">
                <a16:creationId xmlns:a16="http://schemas.microsoft.com/office/drawing/2014/main" id="{C45A5F04-B3F3-9944-8213-283B323E6D72}"/>
              </a:ext>
            </a:extLst>
          </p:cNvPr>
          <p:cNvSpPr txBox="1">
            <a:spLocks/>
          </p:cNvSpPr>
          <p:nvPr/>
        </p:nvSpPr>
        <p:spPr>
          <a:xfrm>
            <a:off x="3835400" y="17277767"/>
            <a:ext cx="31856680" cy="169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7200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  <a:sym typeface="Wingdings" pitchFamily="2" charset="2"/>
              </a:rPr>
              <a:t></a:t>
            </a:r>
            <a:r>
              <a:rPr lang="ko-KR" altLang="en-US" sz="7200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  <a:sym typeface="Wingdings" pitchFamily="2" charset="2"/>
              </a:rPr>
              <a:t> </a:t>
            </a:r>
            <a:r>
              <a:rPr lang="ko-KR" altLang="en-US" sz="7200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타겟 단어를 입력하면 </a:t>
            </a:r>
            <a:r>
              <a:rPr lang="en-US" altLang="ko-KR" sz="7200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|V|</a:t>
            </a:r>
            <a:r>
              <a:rPr lang="ko-KR" altLang="en-US" sz="7200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차원의 확률 벡터를 </a:t>
            </a:r>
            <a:r>
              <a:rPr lang="ko-KR" altLang="en-US" sz="7200" dirty="0" err="1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리턴하는</a:t>
            </a:r>
            <a:r>
              <a:rPr lang="ko-KR" altLang="en-US" sz="7200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ko-KR" altLang="en-US" sz="7200" dirty="0" err="1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뉴럴넷</a:t>
            </a:r>
            <a:endParaRPr lang="en-US" altLang="ko-KR" sz="7200" dirty="0">
              <a:solidFill>
                <a:srgbClr val="C00000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>
              <a:buClr>
                <a:schemeClr val="dk1"/>
              </a:buClr>
              <a:buSzPts val="1100"/>
            </a:pPr>
            <a:endParaRPr lang="en-US" altLang="ko-KR" sz="7200" dirty="0">
              <a:solidFill>
                <a:srgbClr val="C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54155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Skip-Gram Model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parameters</a:t>
            </a:r>
          </a:p>
          <a:p>
            <a:pPr>
              <a:buClr>
                <a:schemeClr val="dk1"/>
              </a:buClr>
              <a:buSzPts val="1100"/>
            </a:pPr>
            <a:endParaRPr lang="en-US" altLang="ko-KR" sz="72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66A309-B423-0647-8133-09B597588F79}"/>
              </a:ext>
            </a:extLst>
          </p:cNvPr>
          <p:cNvSpPr/>
          <p:nvPr/>
        </p:nvSpPr>
        <p:spPr>
          <a:xfrm>
            <a:off x="4775200" y="8940800"/>
            <a:ext cx="4673600" cy="7391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U</a:t>
            </a:r>
          </a:p>
          <a:p>
            <a:pPr algn="ctr"/>
            <a:r>
              <a:rPr kumimoji="1" lang="en-US" altLang="ko-KR" sz="7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kumimoji="1" lang="ko-KR" altLang="en-US" sz="7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타겟 단어</a:t>
            </a:r>
            <a:r>
              <a:rPr kumimoji="1" lang="en-US" altLang="ko-KR" sz="7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endParaRPr kumimoji="1" lang="ko-KR" altLang="en-US" sz="7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473188-88F4-584E-BB4A-2AE74039984F}"/>
              </a:ext>
            </a:extLst>
          </p:cNvPr>
          <p:cNvSpPr/>
          <p:nvPr/>
        </p:nvSpPr>
        <p:spPr>
          <a:xfrm>
            <a:off x="12488776" y="8940800"/>
            <a:ext cx="8059824" cy="3479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V</a:t>
            </a:r>
          </a:p>
          <a:p>
            <a:pPr algn="ctr"/>
            <a:r>
              <a:rPr kumimoji="1" lang="en-US" altLang="ko-KR" sz="7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kumimoji="1" lang="ko-KR" altLang="en-US" sz="7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문맥 단어</a:t>
            </a:r>
            <a:r>
              <a:rPr kumimoji="1" lang="en-US" altLang="ko-KR" sz="72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  <a:endParaRPr kumimoji="1" lang="ko-KR" altLang="en-US" sz="7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4E1F7E-5FC9-F34D-9BD5-CCB7DB5276FC}"/>
                  </a:ext>
                </a:extLst>
              </p:cNvPr>
              <p:cNvSpPr txBox="1"/>
              <p:nvPr/>
            </p:nvSpPr>
            <p:spPr>
              <a:xfrm>
                <a:off x="3022600" y="11866602"/>
                <a:ext cx="1446358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kumimoji="1" lang="ko-KR" altLang="en-US" sz="7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4E1F7E-5FC9-F34D-9BD5-CCB7DB527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600" y="11866602"/>
                <a:ext cx="1446358" cy="1107996"/>
              </a:xfrm>
              <a:prstGeom prst="rect">
                <a:avLst/>
              </a:prstGeom>
              <a:blipFill>
                <a:blip r:embed="rId3"/>
                <a:stretch>
                  <a:fillRect l="-18261" r="-18261" b="-337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17BFD6-4C3D-9642-93DB-2178B2FD1B30}"/>
                  </a:ext>
                </a:extLst>
              </p:cNvPr>
              <p:cNvSpPr txBox="1"/>
              <p:nvPr/>
            </p:nvSpPr>
            <p:spPr>
              <a:xfrm>
                <a:off x="6701407" y="7609004"/>
                <a:ext cx="821186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ko-KR" altLang="en-US" sz="7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17BFD6-4C3D-9642-93DB-2178B2FD1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1407" y="7609004"/>
                <a:ext cx="821186" cy="1107996"/>
              </a:xfrm>
              <a:prstGeom prst="rect">
                <a:avLst/>
              </a:prstGeom>
              <a:blipFill>
                <a:blip r:embed="rId4"/>
                <a:stretch>
                  <a:fillRect l="-25000" r="-20313" b="-11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5BA388-B9C0-3C43-A4E0-6BD8090E77D4}"/>
                  </a:ext>
                </a:extLst>
              </p:cNvPr>
              <p:cNvSpPr txBox="1"/>
              <p:nvPr/>
            </p:nvSpPr>
            <p:spPr>
              <a:xfrm>
                <a:off x="20781695" y="10126702"/>
                <a:ext cx="821186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ko-KR" altLang="en-US" sz="7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5BA388-B9C0-3C43-A4E0-6BD8090E7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1695" y="10126702"/>
                <a:ext cx="821186" cy="1107996"/>
              </a:xfrm>
              <a:prstGeom prst="rect">
                <a:avLst/>
              </a:prstGeom>
              <a:blipFill>
                <a:blip r:embed="rId5"/>
                <a:stretch>
                  <a:fillRect l="-22727" r="-19697" b="-101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7136A9-4EB4-FF4F-8487-2DBE83C9F05A}"/>
                  </a:ext>
                </a:extLst>
              </p:cNvPr>
              <p:cNvSpPr txBox="1"/>
              <p:nvPr/>
            </p:nvSpPr>
            <p:spPr>
              <a:xfrm>
                <a:off x="15795509" y="7613804"/>
                <a:ext cx="1446358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kumimoji="1" lang="ko-KR" altLang="en-US" sz="7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7136A9-4EB4-FF4F-8487-2DBE83C9F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5509" y="7613804"/>
                <a:ext cx="1446358" cy="1107996"/>
              </a:xfrm>
              <a:prstGeom prst="rect">
                <a:avLst/>
              </a:prstGeom>
              <a:blipFill>
                <a:blip r:embed="rId6"/>
                <a:stretch>
                  <a:fillRect l="-19130" r="-19130" b="-344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5167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Deep Neural Networks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5" y="5600625"/>
            <a:ext cx="21447504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dirty="0" err="1">
                <a:latin typeface="Nanum Gothic" charset="-127"/>
                <a:ea typeface="Nanum Gothic" charset="-127"/>
                <a:cs typeface="Nanum Gothic" charset="-127"/>
              </a:rPr>
              <a:t>뉴럴넷을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7200" b="1" dirty="0">
                <a:latin typeface="Nanum Gothic" charset="-127"/>
                <a:ea typeface="Nanum Gothic" charset="-127"/>
                <a:cs typeface="Nanum Gothic" charset="-127"/>
              </a:rPr>
              <a:t>Directed Acyclic Graph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로 볼 수 있다</a:t>
            </a:r>
            <a:r>
              <a:rPr lang="en-US" altLang="ko-KR" sz="7200" dirty="0">
                <a:latin typeface="Nanum Gothic" charset="-127"/>
                <a:ea typeface="Nanum Gothic" charset="-127"/>
                <a:cs typeface="Nanum Gothic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84A5FB-925C-3940-888D-C35F18F26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7461250"/>
            <a:ext cx="17213904" cy="688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941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Skip-Gram Model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Model As DAG</a:t>
            </a:r>
          </a:p>
          <a:p>
            <a:pPr>
              <a:buClr>
                <a:schemeClr val="dk1"/>
              </a:buClr>
              <a:buSzPts val="1100"/>
            </a:pPr>
            <a:endParaRPr lang="en-US" altLang="ko-KR" sz="72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FC86A42-6923-F54C-AC6A-551D94B024AA}"/>
                  </a:ext>
                </a:extLst>
              </p:cNvPr>
              <p:cNvSpPr/>
              <p:nvPr/>
            </p:nvSpPr>
            <p:spPr>
              <a:xfrm>
                <a:off x="3886200" y="8204200"/>
                <a:ext cx="2844800" cy="2336800"/>
              </a:xfrm>
              <a:prstGeom prst="rect">
                <a:avLst/>
              </a:prstGeom>
              <a:noFill/>
              <a:ln w="1270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ko-KR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sz="7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FC86A42-6923-F54C-AC6A-551D94B024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8204200"/>
                <a:ext cx="2844800" cy="23368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28DF404C-7D0B-1C49-A5BB-BEFFB081903A}"/>
                  </a:ext>
                </a:extLst>
              </p:cNvPr>
              <p:cNvSpPr/>
              <p:nvPr/>
            </p:nvSpPr>
            <p:spPr>
              <a:xfrm>
                <a:off x="3886200" y="11976175"/>
                <a:ext cx="2844800" cy="2336800"/>
              </a:xfrm>
              <a:prstGeom prst="rect">
                <a:avLst/>
              </a:prstGeom>
              <a:noFill/>
              <a:ln w="1270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kumimoji="1" lang="ko-KR" altLang="en-US" sz="7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28DF404C-7D0B-1C49-A5BB-BEFFB08190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11976175"/>
                <a:ext cx="2844800" cy="2336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7C56C6CE-7DB0-D64F-99FB-B9779862BA0C}"/>
                  </a:ext>
                </a:extLst>
              </p:cNvPr>
              <p:cNvSpPr/>
              <p:nvPr/>
            </p:nvSpPr>
            <p:spPr>
              <a:xfrm>
                <a:off x="9643976" y="9977120"/>
                <a:ext cx="2182264" cy="2273375"/>
              </a:xfrm>
              <a:prstGeom prst="ellipse">
                <a:avLst/>
              </a:prstGeom>
              <a:noFill/>
              <a:ln w="1270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7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kumimoji="1" lang="ko-KR" altLang="en-US" sz="7200" dirty="0"/>
              </a:p>
            </p:txBody>
          </p:sp>
        </mc:Choice>
        <mc:Fallback xmlns="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7C56C6CE-7DB0-D64F-99FB-B9779862BA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3976" y="9977120"/>
                <a:ext cx="2182264" cy="227337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270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타원 13">
            <a:extLst>
              <a:ext uri="{FF2B5EF4-FFF2-40B4-BE49-F238E27FC236}">
                <a16:creationId xmlns:a16="http://schemas.microsoft.com/office/drawing/2014/main" id="{B75198BC-36E4-474C-9DFC-EE30F80E1E7B}"/>
              </a:ext>
            </a:extLst>
          </p:cNvPr>
          <p:cNvSpPr/>
          <p:nvPr/>
        </p:nvSpPr>
        <p:spPr>
          <a:xfrm>
            <a:off x="14410344" y="8651391"/>
            <a:ext cx="5324648" cy="4912210"/>
          </a:xfrm>
          <a:prstGeom prst="ellipse">
            <a:avLst/>
          </a:prstGeom>
          <a:noFill/>
          <a:ln w="1270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2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Softmax</a:t>
            </a:r>
            <a:endParaRPr kumimoji="1" lang="en-US" altLang="ko-KR" sz="7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kumimoji="1" lang="en-US" altLang="ko-KR" sz="7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With loss</a:t>
            </a:r>
            <a:endParaRPr kumimoji="1" lang="ko-KR" altLang="en-US" sz="7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9FFA643-B744-C443-81A1-C7A55DF3936E}"/>
              </a:ext>
            </a:extLst>
          </p:cNvPr>
          <p:cNvCxnSpPr>
            <a:stCxn id="3" idx="3"/>
          </p:cNvCxnSpPr>
          <p:nvPr/>
        </p:nvCxnSpPr>
        <p:spPr>
          <a:xfrm>
            <a:off x="6731000" y="9372600"/>
            <a:ext cx="2912976" cy="1741207"/>
          </a:xfrm>
          <a:prstGeom prst="straightConnector1">
            <a:avLst/>
          </a:prstGeom>
          <a:ln w="1270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0F37FA2-270A-7D47-BD60-A0A8FB84924A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6731000" y="11113808"/>
            <a:ext cx="2912976" cy="1999055"/>
          </a:xfrm>
          <a:prstGeom prst="straightConnector1">
            <a:avLst/>
          </a:prstGeom>
          <a:ln w="1270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B1B2B86-8951-AF42-8EE0-B19A3FE5DFC6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 flipV="1">
            <a:off x="11826240" y="11107496"/>
            <a:ext cx="2584104" cy="6312"/>
          </a:xfrm>
          <a:prstGeom prst="straightConnector1">
            <a:avLst/>
          </a:prstGeom>
          <a:ln w="1270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1DAE1FE-7F9E-824F-925A-5759A5725A01}"/>
              </a:ext>
            </a:extLst>
          </p:cNvPr>
          <p:cNvSpPr/>
          <p:nvPr/>
        </p:nvSpPr>
        <p:spPr>
          <a:xfrm>
            <a:off x="12013912" y="9857534"/>
            <a:ext cx="208422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7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logit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741076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Skip-Gram Model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Model As DAG</a:t>
            </a:r>
          </a:p>
          <a:p>
            <a:pPr>
              <a:buClr>
                <a:schemeClr val="dk1"/>
              </a:buClr>
              <a:buSzPts val="1100"/>
            </a:pPr>
            <a:endParaRPr lang="en-US" altLang="ko-KR" sz="72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FC86A42-6923-F54C-AC6A-551D94B024AA}"/>
                  </a:ext>
                </a:extLst>
              </p:cNvPr>
              <p:cNvSpPr/>
              <p:nvPr/>
            </p:nvSpPr>
            <p:spPr>
              <a:xfrm>
                <a:off x="3886200" y="8204200"/>
                <a:ext cx="2844800" cy="2336800"/>
              </a:xfrm>
              <a:prstGeom prst="rect">
                <a:avLst/>
              </a:prstGeom>
              <a:noFill/>
              <a:ln w="1270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ko-KR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sz="7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FC86A42-6923-F54C-AC6A-551D94B024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8204200"/>
                <a:ext cx="2844800" cy="23368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28DF404C-7D0B-1C49-A5BB-BEFFB081903A}"/>
                  </a:ext>
                </a:extLst>
              </p:cNvPr>
              <p:cNvSpPr/>
              <p:nvPr/>
            </p:nvSpPr>
            <p:spPr>
              <a:xfrm>
                <a:off x="3886200" y="11976175"/>
                <a:ext cx="2844800" cy="2336800"/>
              </a:xfrm>
              <a:prstGeom prst="rect">
                <a:avLst/>
              </a:prstGeom>
              <a:noFill/>
              <a:ln w="1270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kumimoji="1" lang="ko-KR" altLang="en-US" sz="7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28DF404C-7D0B-1C49-A5BB-BEFFB08190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11976175"/>
                <a:ext cx="2844800" cy="2336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7C56C6CE-7DB0-D64F-99FB-B9779862BA0C}"/>
                  </a:ext>
                </a:extLst>
              </p:cNvPr>
              <p:cNvSpPr/>
              <p:nvPr/>
            </p:nvSpPr>
            <p:spPr>
              <a:xfrm>
                <a:off x="9643976" y="9977120"/>
                <a:ext cx="2182264" cy="2273375"/>
              </a:xfrm>
              <a:prstGeom prst="ellipse">
                <a:avLst/>
              </a:prstGeom>
              <a:noFill/>
              <a:ln w="1270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7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kumimoji="1" lang="ko-KR" altLang="en-US" sz="7200" dirty="0"/>
              </a:p>
            </p:txBody>
          </p:sp>
        </mc:Choice>
        <mc:Fallback xmlns="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7C56C6CE-7DB0-D64F-99FB-B9779862BA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3976" y="9977120"/>
                <a:ext cx="2182264" cy="227337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270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타원 13">
            <a:extLst>
              <a:ext uri="{FF2B5EF4-FFF2-40B4-BE49-F238E27FC236}">
                <a16:creationId xmlns:a16="http://schemas.microsoft.com/office/drawing/2014/main" id="{B75198BC-36E4-474C-9DFC-EE30F80E1E7B}"/>
              </a:ext>
            </a:extLst>
          </p:cNvPr>
          <p:cNvSpPr/>
          <p:nvPr/>
        </p:nvSpPr>
        <p:spPr>
          <a:xfrm>
            <a:off x="14410344" y="8651391"/>
            <a:ext cx="5324648" cy="4912210"/>
          </a:xfrm>
          <a:prstGeom prst="ellipse">
            <a:avLst/>
          </a:prstGeom>
          <a:noFill/>
          <a:ln w="1270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200" dirty="0" err="1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Softmax</a:t>
            </a:r>
            <a:endParaRPr kumimoji="1" lang="en-US" altLang="ko-KR" sz="7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kumimoji="1" lang="en-US" altLang="ko-KR" sz="7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With loss</a:t>
            </a:r>
            <a:endParaRPr kumimoji="1" lang="ko-KR" altLang="en-US" sz="7200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9FFA643-B744-C443-81A1-C7A55DF3936E}"/>
              </a:ext>
            </a:extLst>
          </p:cNvPr>
          <p:cNvCxnSpPr>
            <a:cxnSpLocks/>
          </p:cNvCxnSpPr>
          <p:nvPr/>
        </p:nvCxnSpPr>
        <p:spPr>
          <a:xfrm>
            <a:off x="6794356" y="9116643"/>
            <a:ext cx="2912976" cy="1741207"/>
          </a:xfrm>
          <a:prstGeom prst="straightConnector1">
            <a:avLst/>
          </a:prstGeom>
          <a:ln w="1270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0F37FA2-270A-7D47-BD60-A0A8FB84924A}"/>
              </a:ext>
            </a:extLst>
          </p:cNvPr>
          <p:cNvCxnSpPr>
            <a:cxnSpLocks/>
          </p:cNvCxnSpPr>
          <p:nvPr/>
        </p:nvCxnSpPr>
        <p:spPr>
          <a:xfrm flipV="1">
            <a:off x="6731000" y="11230617"/>
            <a:ext cx="2912976" cy="1999055"/>
          </a:xfrm>
          <a:prstGeom prst="straightConnector1">
            <a:avLst/>
          </a:prstGeom>
          <a:ln w="1270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B1B2B86-8951-AF42-8EE0-B19A3FE5DFC6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 flipV="1">
            <a:off x="11826240" y="11107496"/>
            <a:ext cx="2584104" cy="6312"/>
          </a:xfrm>
          <a:prstGeom prst="straightConnector1">
            <a:avLst/>
          </a:prstGeom>
          <a:ln w="1270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1DAE1FE-7F9E-824F-925A-5759A5725A01}"/>
              </a:ext>
            </a:extLst>
          </p:cNvPr>
          <p:cNvSpPr/>
          <p:nvPr/>
        </p:nvSpPr>
        <p:spPr>
          <a:xfrm>
            <a:off x="12013912" y="9857534"/>
            <a:ext cx="208422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72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logit</a:t>
            </a:r>
            <a:endParaRPr lang="ko-KR" altLang="en-US" sz="7200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AEF1492-6C06-924B-A64C-47CA154D3E04}"/>
              </a:ext>
            </a:extLst>
          </p:cNvPr>
          <p:cNvCxnSpPr>
            <a:cxnSpLocks/>
          </p:cNvCxnSpPr>
          <p:nvPr/>
        </p:nvCxnSpPr>
        <p:spPr>
          <a:xfrm flipV="1">
            <a:off x="11826240" y="11445952"/>
            <a:ext cx="2584104" cy="6312"/>
          </a:xfrm>
          <a:prstGeom prst="straightConnector1">
            <a:avLst/>
          </a:prstGeom>
          <a:ln w="1270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ADFB54D-6EF9-9D43-BD51-36E5977B5660}"/>
              </a:ext>
            </a:extLst>
          </p:cNvPr>
          <p:cNvCxnSpPr/>
          <p:nvPr/>
        </p:nvCxnSpPr>
        <p:spPr>
          <a:xfrm>
            <a:off x="6662824" y="9422621"/>
            <a:ext cx="2912976" cy="1741207"/>
          </a:xfrm>
          <a:prstGeom prst="straightConnector1">
            <a:avLst/>
          </a:prstGeom>
          <a:ln w="1270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457A636-7F01-DB46-B42E-65868B60B21B}"/>
              </a:ext>
            </a:extLst>
          </p:cNvPr>
          <p:cNvCxnSpPr>
            <a:cxnSpLocks/>
          </p:cNvCxnSpPr>
          <p:nvPr/>
        </p:nvCxnSpPr>
        <p:spPr>
          <a:xfrm flipV="1">
            <a:off x="6824836" y="11564546"/>
            <a:ext cx="2912976" cy="1999055"/>
          </a:xfrm>
          <a:prstGeom prst="straightConnector1">
            <a:avLst/>
          </a:prstGeom>
          <a:ln w="1270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73EC4-7B88-6F4D-9A99-E326D322728A}"/>
                  </a:ext>
                </a:extLst>
              </p:cNvPr>
              <p:cNvSpPr txBox="1"/>
              <p:nvPr/>
            </p:nvSpPr>
            <p:spPr>
              <a:xfrm>
                <a:off x="12306608" y="11710122"/>
                <a:ext cx="2797369" cy="23010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7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7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ko-KR" sz="7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𝑙𝑜𝑔𝑖𝑡</m:t>
                          </m:r>
                        </m:den>
                      </m:f>
                    </m:oMath>
                  </m:oMathPara>
                </a14:m>
                <a:endParaRPr kumimoji="1" lang="ko-KR" altLang="en-US" sz="7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73EC4-7B88-6F4D-9A99-E326D3227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6608" y="11710122"/>
                <a:ext cx="2797369" cy="2301079"/>
              </a:xfrm>
              <a:prstGeom prst="rect">
                <a:avLst/>
              </a:prstGeom>
              <a:blipFill>
                <a:blip r:embed="rId6"/>
                <a:stretch>
                  <a:fillRect l="-9955" t="-549" r="-9502" b="-181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2A8D16-322A-F54B-B38C-9BC84AFF0D36}"/>
                  </a:ext>
                </a:extLst>
              </p:cNvPr>
              <p:cNvSpPr txBox="1"/>
              <p:nvPr/>
            </p:nvSpPr>
            <p:spPr>
              <a:xfrm>
                <a:off x="6720627" y="13296461"/>
                <a:ext cx="5492145" cy="23010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7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7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ko-KR" sz="7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𝑙𝑜𝑔𝑖𝑡</m:t>
                          </m:r>
                        </m:den>
                      </m:f>
                      <m:f>
                        <m:fPr>
                          <m:ctrlPr>
                            <a:rPr kumimoji="1" lang="en-US" altLang="ko-KR" sz="7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7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𝑙𝑜𝑔𝑖𝑡</m:t>
                          </m:r>
                        </m:num>
                        <m:den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kumimoji="1" lang="ko-KR" altLang="en-US" sz="7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2A8D16-322A-F54B-B38C-9BC84AFF0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627" y="13296461"/>
                <a:ext cx="5492145" cy="2301079"/>
              </a:xfrm>
              <a:prstGeom prst="rect">
                <a:avLst/>
              </a:prstGeom>
              <a:blipFill>
                <a:blip r:embed="rId7"/>
                <a:stretch>
                  <a:fillRect l="-4839" t="-2747" r="-4378" b="-175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F164D00-6125-0048-B9A0-989C7C91D7C5}"/>
                  </a:ext>
                </a:extLst>
              </p:cNvPr>
              <p:cNvSpPr txBox="1"/>
              <p:nvPr/>
            </p:nvSpPr>
            <p:spPr>
              <a:xfrm>
                <a:off x="7551158" y="7085341"/>
                <a:ext cx="5492145" cy="23010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7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7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ko-KR" sz="7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𝑙𝑜𝑔𝑖𝑡</m:t>
                          </m:r>
                        </m:den>
                      </m:f>
                      <m:f>
                        <m:fPr>
                          <m:ctrlPr>
                            <a:rPr kumimoji="1" lang="en-US" altLang="ko-KR" sz="7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7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𝑙𝑜𝑔𝑖𝑡</m:t>
                          </m:r>
                        </m:num>
                        <m:den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7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7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ko-KR" sz="7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ko-KR" altLang="en-US" sz="7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F164D00-6125-0048-B9A0-989C7C91D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158" y="7085341"/>
                <a:ext cx="5492145" cy="2301079"/>
              </a:xfrm>
              <a:prstGeom prst="rect">
                <a:avLst/>
              </a:prstGeom>
              <a:blipFill>
                <a:blip r:embed="rId8"/>
                <a:stretch>
                  <a:fillRect l="-4850" t="-2747" r="-4388" b="-175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4730FA4-93A8-E040-9F05-5465D0F5CF2B}"/>
              </a:ext>
            </a:extLst>
          </p:cNvPr>
          <p:cNvSpPr txBox="1"/>
          <p:nvPr/>
        </p:nvSpPr>
        <p:spPr>
          <a:xfrm>
            <a:off x="8609872" y="5902713"/>
            <a:ext cx="33054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0" dirty="0">
                <a:solidFill>
                  <a:srgbClr val="FF0000"/>
                </a:solidFill>
              </a:rPr>
              <a:t>X</a:t>
            </a:r>
            <a:r>
              <a:rPr kumimoji="1" lang="ko-KR" altLang="en-US" sz="6000" dirty="0">
                <a:solidFill>
                  <a:srgbClr val="FF0000"/>
                </a:solidFill>
              </a:rPr>
              <a:t> </a:t>
            </a:r>
            <a:r>
              <a:rPr kumimoji="1" lang="en-US" altLang="ko-KR" sz="6000" dirty="0">
                <a:solidFill>
                  <a:srgbClr val="FF0000"/>
                </a:solidFill>
              </a:rPr>
              <a:t>v</a:t>
            </a:r>
            <a:endParaRPr kumimoji="1" lang="ko-KR" altLang="en-US" sz="6000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1C90B8-10E9-F94B-BD2D-D19792803C6A}"/>
              </a:ext>
            </a:extLst>
          </p:cNvPr>
          <p:cNvSpPr txBox="1"/>
          <p:nvPr/>
        </p:nvSpPr>
        <p:spPr>
          <a:xfrm>
            <a:off x="6957127" y="16065419"/>
            <a:ext cx="33054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0" dirty="0">
                <a:solidFill>
                  <a:srgbClr val="FF0000"/>
                </a:solidFill>
              </a:rPr>
              <a:t>X</a:t>
            </a:r>
            <a:r>
              <a:rPr kumimoji="1" lang="ko-KR" altLang="en-US" sz="6000" dirty="0">
                <a:solidFill>
                  <a:srgbClr val="FF0000"/>
                </a:solidFill>
              </a:rPr>
              <a:t> </a:t>
            </a:r>
            <a:r>
              <a:rPr kumimoji="1" lang="en-US" altLang="ko-KR" sz="6000" dirty="0" err="1">
                <a:solidFill>
                  <a:srgbClr val="FF0000"/>
                </a:solidFill>
              </a:rPr>
              <a:t>ut</a:t>
            </a:r>
            <a:endParaRPr kumimoji="1" lang="ko-KR" altLang="en-US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1994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Skip-Gram Model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Gradients</a:t>
            </a:r>
          </a:p>
          <a:p>
            <a:pPr>
              <a:buClr>
                <a:schemeClr val="dk1"/>
              </a:buClr>
              <a:buSzPts val="1100"/>
            </a:pPr>
            <a:endParaRPr lang="en-US" altLang="ko-KR" sz="72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73EC4-7B88-6F4D-9A99-E326D322728A}"/>
                  </a:ext>
                </a:extLst>
              </p:cNvPr>
              <p:cNvSpPr txBox="1"/>
              <p:nvPr/>
            </p:nvSpPr>
            <p:spPr>
              <a:xfrm>
                <a:off x="2890828" y="7889822"/>
                <a:ext cx="13151742" cy="23010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7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7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ko-KR" sz="7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𝑙𝑜𝑔𝑖𝑡</m:t>
                          </m:r>
                        </m:den>
                      </m:f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𝑝𝑟𝑜𝑏</m:t>
                      </m:r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𝑙𝑎𝑏𝑒𝑙</m:t>
                      </m:r>
                    </m:oMath>
                  </m:oMathPara>
                </a14:m>
                <a:endParaRPr kumimoji="1" lang="ko-KR" altLang="en-US" sz="7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A73EC4-7B88-6F4D-9A99-E326D3227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828" y="7889822"/>
                <a:ext cx="13151742" cy="2301079"/>
              </a:xfrm>
              <a:prstGeom prst="rect">
                <a:avLst/>
              </a:prstGeom>
              <a:blipFill>
                <a:blip r:embed="rId3"/>
                <a:stretch>
                  <a:fillRect l="-1932" t="-549" r="-773" b="-181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2A8D16-322A-F54B-B38C-9BC84AFF0D36}"/>
                  </a:ext>
                </a:extLst>
              </p:cNvPr>
              <p:cNvSpPr txBox="1"/>
              <p:nvPr/>
            </p:nvSpPr>
            <p:spPr>
              <a:xfrm>
                <a:off x="2750501" y="13716997"/>
                <a:ext cx="12896864" cy="23010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7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7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7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ko-KR" sz="7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𝑙𝑜𝑔𝑖𝑡</m:t>
                          </m:r>
                        </m:den>
                      </m:f>
                      <m:f>
                        <m:fPr>
                          <m:ctrlPr>
                            <a:rPr kumimoji="1" lang="en-US" altLang="ko-KR" sz="7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7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𝑙𝑜𝑔𝑖𝑡</m:t>
                          </m:r>
                        </m:num>
                        <m:den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7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7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R" sz="7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ko-KR" sz="7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R" sz="7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𝑙𝑜𝑔𝑖𝑡</m:t>
                          </m:r>
                        </m:den>
                      </m:f>
                      <m:sSub>
                        <m:sSubPr>
                          <m:ctrlP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sz="7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2A8D16-322A-F54B-B38C-9BC84AFF0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501" y="13716997"/>
                <a:ext cx="12896864" cy="2301079"/>
              </a:xfrm>
              <a:prstGeom prst="rect">
                <a:avLst/>
              </a:prstGeom>
              <a:blipFill>
                <a:blip r:embed="rId4"/>
                <a:stretch>
                  <a:fillRect t="-3315" b="-182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F164D00-6125-0048-B9A0-989C7C91D7C5}"/>
                  </a:ext>
                </a:extLst>
              </p:cNvPr>
              <p:cNvSpPr txBox="1"/>
              <p:nvPr/>
            </p:nvSpPr>
            <p:spPr>
              <a:xfrm>
                <a:off x="2890828" y="10620243"/>
                <a:ext cx="12616211" cy="23010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7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7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7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ko-KR" sz="7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7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7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ko-KR" sz="7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𝑙𝑜𝑔𝑖𝑡</m:t>
                          </m:r>
                        </m:den>
                      </m:f>
                      <m:f>
                        <m:fPr>
                          <m:ctrlPr>
                            <a:rPr kumimoji="1" lang="en-US" altLang="ko-KR" sz="7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7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𝑙𝑜𝑔𝑖𝑡</m:t>
                          </m:r>
                        </m:num>
                        <m:den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7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7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ko-KR" sz="7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7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7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R" sz="7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ko-KR" sz="7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R" sz="7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𝑙𝑜𝑔𝑖𝑡</m:t>
                          </m:r>
                        </m:den>
                      </m:f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kumimoji="1" lang="ko-KR" altLang="en-US" sz="7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F164D00-6125-0048-B9A0-989C7C91D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828" y="10620243"/>
                <a:ext cx="12616211" cy="2301079"/>
              </a:xfrm>
              <a:prstGeom prst="rect">
                <a:avLst/>
              </a:prstGeom>
              <a:blipFill>
                <a:blip r:embed="rId5"/>
                <a:stretch>
                  <a:fillRect l="-1208" t="-2747" r="-705" b="-181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0B696DB-9016-9A45-B582-851C178A08FD}"/>
                  </a:ext>
                </a:extLst>
              </p:cNvPr>
              <p:cNvSpPr txBox="1"/>
              <p:nvPr/>
            </p:nvSpPr>
            <p:spPr>
              <a:xfrm>
                <a:off x="22032268" y="10697956"/>
                <a:ext cx="5646674" cy="1107996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𝑙𝑜𝑔𝑖𝑡</m:t>
                      </m:r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7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kumimoji="1" lang="ko-KR" altLang="en-US" sz="7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0B696DB-9016-9A45-B582-851C178A0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2268" y="10697956"/>
                <a:ext cx="5646674" cy="1107996"/>
              </a:xfrm>
              <a:prstGeom prst="rect">
                <a:avLst/>
              </a:prstGeom>
              <a:blipFill>
                <a:blip r:embed="rId6"/>
                <a:stretch>
                  <a:fillRect l="-4709" r="-2018" b="-33333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11714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Skip-Gram Model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7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Model Update</a:t>
            </a:r>
          </a:p>
          <a:p>
            <a:pPr>
              <a:buClr>
                <a:schemeClr val="dk1"/>
              </a:buClr>
              <a:buSzPts val="1100"/>
            </a:pPr>
            <a:endParaRPr lang="en-US" altLang="ko-KR" sz="72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2A8D16-322A-F54B-B38C-9BC84AFF0D36}"/>
                  </a:ext>
                </a:extLst>
              </p:cNvPr>
              <p:cNvSpPr txBox="1"/>
              <p:nvPr/>
            </p:nvSpPr>
            <p:spPr>
              <a:xfrm>
                <a:off x="2805235" y="9988061"/>
                <a:ext cx="9078511" cy="2106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𝑛𝑒𝑤</m:t>
                      </m:r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𝑜𝑙𝑑</m:t>
                      </m:r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kumimoji="1" lang="en-US" altLang="ko-KR" sz="7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kumimoji="1" lang="ko-KR" altLang="en-US" sz="7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2A8D16-322A-F54B-B38C-9BC84AFF0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235" y="9988061"/>
                <a:ext cx="9078511" cy="2106731"/>
              </a:xfrm>
              <a:prstGeom prst="rect">
                <a:avLst/>
              </a:prstGeom>
              <a:blipFill>
                <a:blip r:embed="rId3"/>
                <a:stretch>
                  <a:fillRect l="-559" t="-599" r="-1257" b="-143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F164D00-6125-0048-B9A0-989C7C91D7C5}"/>
                  </a:ext>
                </a:extLst>
              </p:cNvPr>
              <p:cNvSpPr txBox="1"/>
              <p:nvPr/>
            </p:nvSpPr>
            <p:spPr>
              <a:xfrm>
                <a:off x="2750501" y="7694163"/>
                <a:ext cx="11480900" cy="22938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7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𝑜𝑙𝑑</m:t>
                      </m:r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ko-KR" sz="7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ko-KR" sz="7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kumimoji="1" lang="en-US" altLang="ko-KR" sz="7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ko-KR" sz="7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sz="7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7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𝑜𝑙𝑑</m:t>
                              </m:r>
                              <m:r>
                                <a:rPr kumimoji="1" lang="en-US" altLang="ko-KR" sz="7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7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ko-KR" sz="7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ko-KR" altLang="en-US" sz="7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F164D00-6125-0048-B9A0-989C7C91D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501" y="7694163"/>
                <a:ext cx="11480900" cy="2293898"/>
              </a:xfrm>
              <a:prstGeom prst="rect">
                <a:avLst/>
              </a:prstGeom>
              <a:blipFill>
                <a:blip r:embed="rId4"/>
                <a:stretch>
                  <a:fillRect l="-331" t="-552" b="-198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F67B112-D8DA-0840-8CB2-B6873ABCC94E}"/>
              </a:ext>
            </a:extLst>
          </p:cNvPr>
          <p:cNvSpPr txBox="1"/>
          <p:nvPr/>
        </p:nvSpPr>
        <p:spPr>
          <a:xfrm>
            <a:off x="15004685" y="8333280"/>
            <a:ext cx="10972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000" dirty="0"/>
              <a:t>현재위치 </a:t>
            </a:r>
            <a:r>
              <a:rPr kumimoji="1" lang="en-US" altLang="ko-KR" sz="6000" dirty="0"/>
              <a:t>–</a:t>
            </a:r>
            <a:r>
              <a:rPr kumimoji="1" lang="ko-KR" altLang="en-US" sz="6000" dirty="0"/>
              <a:t> 젤 경사가 가파른 곳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42DF0F-6D64-BF4F-BAD1-A6FD22A2C42B}"/>
              </a:ext>
            </a:extLst>
          </p:cNvPr>
          <p:cNvSpPr txBox="1"/>
          <p:nvPr/>
        </p:nvSpPr>
        <p:spPr>
          <a:xfrm>
            <a:off x="15004685" y="11076480"/>
            <a:ext cx="10972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000" dirty="0"/>
              <a:t>찾아서 발 딛은 곳 </a:t>
            </a:r>
          </a:p>
        </p:txBody>
      </p:sp>
    </p:spTree>
    <p:extLst>
      <p:ext uri="{BB962C8B-B14F-4D97-AF65-F5344CB8AC3E}">
        <p14:creationId xmlns:p14="http://schemas.microsoft.com/office/powerpoint/2010/main" val="288593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Deep Neural Networks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5" y="5600625"/>
            <a:ext cx="21447504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dirty="0" err="1">
                <a:latin typeface="Nanum Gothic" charset="-127"/>
                <a:ea typeface="Nanum Gothic" charset="-127"/>
                <a:cs typeface="Nanum Gothic" charset="-127"/>
              </a:rPr>
              <a:t>뉴럴넷을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7200" b="1" dirty="0">
                <a:latin typeface="Nanum Gothic" charset="-127"/>
                <a:ea typeface="Nanum Gothic" charset="-127"/>
                <a:cs typeface="Nanum Gothic" charset="-127"/>
              </a:rPr>
              <a:t>Directed Acyclic Graph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로 볼 수 있다</a:t>
            </a:r>
            <a:r>
              <a:rPr lang="en-US" altLang="ko-KR" sz="7200" dirty="0">
                <a:latin typeface="Nanum Gothic" charset="-127"/>
                <a:ea typeface="Nanum Gothic" charset="-127"/>
                <a:cs typeface="Nanum Gothic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78BD9A-5D89-6D4D-98BC-709B53C0B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700" y="7550294"/>
            <a:ext cx="14236700" cy="788313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BF309ED-6886-FC4D-B5C3-A06EB73908EA}"/>
              </a:ext>
            </a:extLst>
          </p:cNvPr>
          <p:cNvSpPr/>
          <p:nvPr/>
        </p:nvSpPr>
        <p:spPr>
          <a:xfrm>
            <a:off x="6274211" y="15423650"/>
            <a:ext cx="564609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200" b="1" dirty="0" err="1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로지스틱</a:t>
            </a:r>
            <a:r>
              <a:rPr lang="ko-KR" altLang="en-US" sz="7200" b="1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 회귀</a:t>
            </a:r>
            <a:endParaRPr lang="ko-KR" altLang="en-US" sz="7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718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Deep Neural Networks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dirty="0" err="1">
                <a:latin typeface="Nanum Gothic" charset="-127"/>
                <a:ea typeface="Nanum Gothic" charset="-127"/>
                <a:cs typeface="Nanum Gothic" charset="-127"/>
              </a:rPr>
              <a:t>뉴럴넷을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7200" b="1" dirty="0">
                <a:latin typeface="Nanum Gothic" charset="-127"/>
                <a:ea typeface="Nanum Gothic" charset="-127"/>
                <a:cs typeface="Nanum Gothic" charset="-127"/>
              </a:rPr>
              <a:t>Directed Acyclic Graph</a:t>
            </a:r>
            <a:r>
              <a:rPr lang="ko-KR" altLang="en-US" sz="7200" b="1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7200" dirty="0">
                <a:latin typeface="Nanum Gothic" charset="-127"/>
                <a:ea typeface="Nanum Gothic" charset="-127"/>
                <a:cs typeface="Nanum Gothic" charset="-127"/>
              </a:rPr>
              <a:t>+ </a:t>
            </a:r>
            <a:r>
              <a:rPr lang="en-US" altLang="ko-KR" sz="7200" b="1" dirty="0">
                <a:latin typeface="Nanum Gothic" charset="-127"/>
                <a:ea typeface="Nanum Gothic" charset="-127"/>
                <a:cs typeface="Nanum Gothic" charset="-127"/>
              </a:rPr>
              <a:t>Probability Model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로 볼 수 있다</a:t>
            </a:r>
            <a:r>
              <a:rPr lang="en-US" altLang="ko-KR" sz="7200" dirty="0">
                <a:latin typeface="Nanum Gothic" charset="-127"/>
                <a:ea typeface="Nanum Gothic" charset="-127"/>
                <a:cs typeface="Nanum Gothic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9F96C9E-28E5-C849-800C-8A7691E60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700" y="7550294"/>
            <a:ext cx="14236700" cy="788313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B109A57-72D3-924F-8283-5344D2B86A06}"/>
              </a:ext>
            </a:extLst>
          </p:cNvPr>
          <p:cNvSpPr/>
          <p:nvPr/>
        </p:nvSpPr>
        <p:spPr>
          <a:xfrm>
            <a:off x="6274211" y="15423650"/>
            <a:ext cx="2319417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200" b="1" dirty="0" err="1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로지스틱</a:t>
            </a:r>
            <a:r>
              <a:rPr lang="ko-KR" altLang="en-US" sz="7200" b="1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 회귀 </a:t>
            </a:r>
            <a:r>
              <a:rPr lang="en-US" altLang="ko-KR" sz="7200" b="1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:</a:t>
            </a:r>
            <a:r>
              <a:rPr lang="ko-KR" altLang="en-US" sz="7200" b="1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7200" b="1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x</a:t>
            </a:r>
            <a:r>
              <a:rPr lang="ko-KR" altLang="en-US" sz="7200" b="1" dirty="0" err="1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를</a:t>
            </a:r>
            <a:r>
              <a:rPr lang="ko-KR" altLang="en-US" sz="7200" b="1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 모델에 넣으면 </a:t>
            </a:r>
            <a:r>
              <a:rPr lang="en-US" altLang="ko-KR" sz="7200" b="1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0~1</a:t>
            </a:r>
            <a:r>
              <a:rPr lang="ko-KR" altLang="en-US" sz="7200" b="1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 사이의 확률 리턴</a:t>
            </a:r>
            <a:endParaRPr lang="ko-KR" altLang="en-US" sz="7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681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Deep Neural Networks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dirty="0" err="1">
                <a:latin typeface="Nanum Gothic" charset="-127"/>
                <a:ea typeface="Nanum Gothic" charset="-127"/>
                <a:cs typeface="Nanum Gothic" charset="-127"/>
              </a:rPr>
              <a:t>뉴럴넷을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7200" b="1" dirty="0">
                <a:latin typeface="Nanum Gothic" charset="-127"/>
                <a:ea typeface="Nanum Gothic" charset="-127"/>
                <a:cs typeface="Nanum Gothic" charset="-127"/>
              </a:rPr>
              <a:t>Directed Acyclic Graph</a:t>
            </a:r>
            <a:r>
              <a:rPr lang="ko-KR" altLang="en-US" sz="7200" b="1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7200" dirty="0">
                <a:latin typeface="Nanum Gothic" charset="-127"/>
                <a:ea typeface="Nanum Gothic" charset="-127"/>
                <a:cs typeface="Nanum Gothic" charset="-127"/>
              </a:rPr>
              <a:t>+ </a:t>
            </a:r>
            <a:r>
              <a:rPr lang="en-US" altLang="ko-KR" sz="7200" b="1" dirty="0">
                <a:latin typeface="Nanum Gothic" charset="-127"/>
                <a:ea typeface="Nanum Gothic" charset="-127"/>
                <a:cs typeface="Nanum Gothic" charset="-127"/>
              </a:rPr>
              <a:t>Probability Model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로 볼 수 있다</a:t>
            </a:r>
            <a:r>
              <a:rPr lang="en-US" altLang="ko-KR" sz="7200" dirty="0">
                <a:latin typeface="Nanum Gothic" charset="-127"/>
                <a:ea typeface="Nanum Gothic" charset="-127"/>
                <a:cs typeface="Nanum Gothic" charset="-127"/>
              </a:rPr>
              <a:t>.</a:t>
            </a:r>
          </a:p>
          <a:p>
            <a:pPr>
              <a:buClr>
                <a:schemeClr val="dk1"/>
              </a:buClr>
              <a:buSzPts val="1100"/>
            </a:pPr>
            <a:endParaRPr lang="en-US" altLang="ko-KR" sz="7200" dirty="0">
              <a:solidFill>
                <a:srgbClr val="C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FE2C023-2798-074A-A3FB-E2B354B62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499" y="8112287"/>
            <a:ext cx="17659143" cy="687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96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Deep Neural Networks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dirty="0" err="1">
                <a:latin typeface="Nanum Gothic" charset="-127"/>
                <a:ea typeface="Nanum Gothic" charset="-127"/>
                <a:cs typeface="Nanum Gothic" charset="-127"/>
              </a:rPr>
              <a:t>뉴럴넷을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7200" b="1" dirty="0">
                <a:latin typeface="Nanum Gothic" charset="-127"/>
                <a:ea typeface="Nanum Gothic" charset="-127"/>
                <a:cs typeface="Nanum Gothic" charset="-127"/>
              </a:rPr>
              <a:t>Directed Acyclic Graph</a:t>
            </a:r>
            <a:r>
              <a:rPr lang="ko-KR" altLang="en-US" sz="7200" b="1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7200" dirty="0">
                <a:latin typeface="Nanum Gothic" charset="-127"/>
                <a:ea typeface="Nanum Gothic" charset="-127"/>
                <a:cs typeface="Nanum Gothic" charset="-127"/>
              </a:rPr>
              <a:t>+ </a:t>
            </a:r>
            <a:r>
              <a:rPr lang="en-US" altLang="ko-KR" sz="7200" b="1" dirty="0">
                <a:latin typeface="Nanum Gothic" charset="-127"/>
                <a:ea typeface="Nanum Gothic" charset="-127"/>
                <a:cs typeface="Nanum Gothic" charset="-127"/>
              </a:rPr>
              <a:t>Probability Model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로 볼 수 있다</a:t>
            </a:r>
            <a:r>
              <a:rPr lang="en-US" altLang="ko-KR" sz="7200" dirty="0">
                <a:latin typeface="Nanum Gothic" charset="-127"/>
                <a:ea typeface="Nanum Gothic" charset="-127"/>
                <a:cs typeface="Nanum Gothic" charset="-127"/>
              </a:rPr>
              <a:t>.</a:t>
            </a:r>
          </a:p>
          <a:p>
            <a:pPr>
              <a:buClr>
                <a:schemeClr val="dk1"/>
              </a:buClr>
              <a:buSzPts val="1100"/>
            </a:pPr>
            <a:r>
              <a:rPr lang="ko-KR" altLang="en-US" sz="7200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그런데 그 구조를 유연하고 자유롭게 설계할 수 있다</a:t>
            </a:r>
            <a:r>
              <a:rPr lang="en-US" altLang="ko-KR" sz="7200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!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109A57-72D3-924F-8283-5344D2B86A06}"/>
              </a:ext>
            </a:extLst>
          </p:cNvPr>
          <p:cNvSpPr/>
          <p:nvPr/>
        </p:nvSpPr>
        <p:spPr>
          <a:xfrm>
            <a:off x="6274211" y="15423650"/>
            <a:ext cx="26082781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b="1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Deep Neural Network :</a:t>
            </a:r>
            <a:r>
              <a:rPr lang="ko-KR" altLang="en-US" sz="7200" b="1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7200" b="1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x</a:t>
            </a:r>
            <a:r>
              <a:rPr lang="ko-KR" altLang="en-US" sz="7200" b="1" dirty="0" err="1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를</a:t>
            </a:r>
            <a:r>
              <a:rPr lang="ko-KR" altLang="en-US" sz="7200" b="1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 모델에 넣으면 </a:t>
            </a:r>
            <a:r>
              <a:rPr lang="en-US" altLang="ko-KR" sz="7200" b="1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0~1</a:t>
            </a:r>
            <a:r>
              <a:rPr lang="ko-KR" altLang="en-US" sz="7200" b="1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 사이의 확률 리턴</a:t>
            </a:r>
            <a:endParaRPr lang="en-US" altLang="ko-KR" sz="7200" b="1" dirty="0">
              <a:solidFill>
                <a:srgbClr val="0070C0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lang="ko-KR" altLang="en-US" sz="7200" b="1" dirty="0">
                <a:solidFill>
                  <a:srgbClr val="0070C0"/>
                </a:solidFill>
                <a:latin typeface="Nanum Gothic" charset="-127"/>
                <a:ea typeface="Nanum Gothic" charset="-127"/>
              </a:rPr>
              <a:t>하는데</a:t>
            </a:r>
            <a:r>
              <a:rPr lang="en-US" altLang="ko-KR" sz="7200" b="1" dirty="0">
                <a:solidFill>
                  <a:srgbClr val="0070C0"/>
                </a:solidFill>
                <a:latin typeface="Nanum Gothic" charset="-127"/>
                <a:ea typeface="Nanum Gothic" charset="-127"/>
              </a:rPr>
              <a:t>,</a:t>
            </a:r>
            <a:r>
              <a:rPr lang="ko-KR" altLang="en-US" sz="7200" b="1" dirty="0">
                <a:solidFill>
                  <a:srgbClr val="0070C0"/>
                </a:solidFill>
                <a:latin typeface="Nanum Gothic" charset="-127"/>
                <a:ea typeface="Nanum Gothic" charset="-127"/>
              </a:rPr>
              <a:t> 이게 굉장히 유연한 </a:t>
            </a:r>
            <a:r>
              <a:rPr lang="ko-KR" altLang="en-US" sz="7200" b="1" dirty="0" err="1">
                <a:solidFill>
                  <a:srgbClr val="0070C0"/>
                </a:solidFill>
                <a:latin typeface="Nanum Gothic" charset="-127"/>
                <a:ea typeface="Nanum Gothic" charset="-127"/>
              </a:rPr>
              <a:t>구조인게</a:t>
            </a:r>
            <a:r>
              <a:rPr lang="ko-KR" altLang="en-US" sz="7200" b="1" dirty="0">
                <a:solidFill>
                  <a:srgbClr val="0070C0"/>
                </a:solidFill>
                <a:latin typeface="Nanum Gothic" charset="-127"/>
                <a:ea typeface="Nanum Gothic" charset="-127"/>
              </a:rPr>
              <a:t> 로지스틱과의 차이</a:t>
            </a:r>
            <a:endParaRPr lang="ko-KR" altLang="en-US" sz="7200" b="1" dirty="0">
              <a:solidFill>
                <a:srgbClr val="0070C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FE2C023-2798-074A-A3FB-E2B354B62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499" y="8112287"/>
            <a:ext cx="17659143" cy="687353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4E95C25-5754-1443-AF11-FEE6801B4DE7}"/>
              </a:ext>
            </a:extLst>
          </p:cNvPr>
          <p:cNvSpPr/>
          <p:nvPr/>
        </p:nvSpPr>
        <p:spPr>
          <a:xfrm>
            <a:off x="13309600" y="8458200"/>
            <a:ext cx="4191000" cy="2235200"/>
          </a:xfrm>
          <a:prstGeom prst="rect">
            <a:avLst/>
          </a:prstGeom>
          <a:noFill/>
          <a:ln w="1270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8776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Deep Neural Networks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306243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dirty="0" err="1">
                <a:latin typeface="Nanum Gothic" charset="-127"/>
                <a:ea typeface="Nanum Gothic" charset="-127"/>
                <a:cs typeface="Nanum Gothic" charset="-127"/>
              </a:rPr>
              <a:t>뉴럴넷을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7200" b="1" dirty="0">
                <a:latin typeface="Nanum Gothic" charset="-127"/>
                <a:ea typeface="Nanum Gothic" charset="-127"/>
                <a:cs typeface="Nanum Gothic" charset="-127"/>
              </a:rPr>
              <a:t>Directed Acyclic Graph</a:t>
            </a:r>
            <a:r>
              <a:rPr lang="ko-KR" altLang="en-US" sz="7200" b="1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7200" dirty="0">
                <a:latin typeface="Nanum Gothic" charset="-127"/>
                <a:ea typeface="Nanum Gothic" charset="-127"/>
                <a:cs typeface="Nanum Gothic" charset="-127"/>
              </a:rPr>
              <a:t>+ </a:t>
            </a:r>
            <a:r>
              <a:rPr lang="en-US" altLang="ko-KR" sz="7200" b="1" dirty="0">
                <a:latin typeface="Nanum Gothic" charset="-127"/>
                <a:ea typeface="Nanum Gothic" charset="-127"/>
                <a:cs typeface="Nanum Gothic" charset="-127"/>
              </a:rPr>
              <a:t>Probability Model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로 볼 수 있다</a:t>
            </a:r>
            <a:r>
              <a:rPr lang="en-US" altLang="ko-KR" sz="7200" dirty="0">
                <a:latin typeface="Nanum Gothic" charset="-127"/>
                <a:ea typeface="Nanum Gothic" charset="-127"/>
                <a:cs typeface="Nanum Gothic" charset="-127"/>
              </a:rPr>
              <a:t>.</a:t>
            </a:r>
          </a:p>
          <a:p>
            <a:pPr>
              <a:buClr>
                <a:schemeClr val="dk1"/>
              </a:buClr>
              <a:buSzPts val="1100"/>
            </a:pPr>
            <a:r>
              <a:rPr lang="ko-KR" altLang="en-US" sz="7200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그런데 그 구조를 유연하고 자유롭게 설계할 수 있다</a:t>
            </a:r>
            <a:r>
              <a:rPr lang="en-US" altLang="ko-KR" sz="7200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!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109A57-72D3-924F-8283-5344D2B86A06}"/>
              </a:ext>
            </a:extLst>
          </p:cNvPr>
          <p:cNvSpPr/>
          <p:nvPr/>
        </p:nvSpPr>
        <p:spPr>
          <a:xfrm>
            <a:off x="6274211" y="15423650"/>
            <a:ext cx="2435955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b="1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Deep Neural Network :</a:t>
            </a:r>
            <a:r>
              <a:rPr lang="ko-KR" altLang="en-US" sz="7200" b="1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7200" b="1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x</a:t>
            </a:r>
            <a:r>
              <a:rPr lang="ko-KR" altLang="en-US" sz="7200" b="1" dirty="0" err="1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를</a:t>
            </a:r>
            <a:r>
              <a:rPr lang="ko-KR" altLang="en-US" sz="7200" b="1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 모델에 넣으면 각 범주 확률 리턴</a:t>
            </a:r>
            <a:endParaRPr lang="ko-KR" altLang="en-US" sz="7200" b="1" dirty="0">
              <a:solidFill>
                <a:srgbClr val="0070C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75734F-2B3D-C44E-AD02-2CE25FD03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821" y="8658746"/>
            <a:ext cx="20031779" cy="454110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4E95C25-5754-1443-AF11-FEE6801B4DE7}"/>
              </a:ext>
            </a:extLst>
          </p:cNvPr>
          <p:cNvSpPr/>
          <p:nvPr/>
        </p:nvSpPr>
        <p:spPr>
          <a:xfrm>
            <a:off x="15717000" y="8905800"/>
            <a:ext cx="4191000" cy="2235200"/>
          </a:xfrm>
          <a:prstGeom prst="rect">
            <a:avLst/>
          </a:prstGeom>
          <a:noFill/>
          <a:ln w="1270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7B3982-DED5-6443-887B-AD7CB2EF81F5}"/>
              </a:ext>
            </a:extLst>
          </p:cNvPr>
          <p:cNvSpPr txBox="1"/>
          <p:nvPr/>
        </p:nvSpPr>
        <p:spPr>
          <a:xfrm>
            <a:off x="23612215" y="8658746"/>
            <a:ext cx="56706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dirty="0"/>
              <a:t>소프트 맥스 </a:t>
            </a:r>
          </a:p>
        </p:txBody>
      </p:sp>
    </p:spTree>
    <p:extLst>
      <p:ext uri="{BB962C8B-B14F-4D97-AF65-F5344CB8AC3E}">
        <p14:creationId xmlns:p14="http://schemas.microsoft.com/office/powerpoint/2010/main" val="177073771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1393</Words>
  <Application>Microsoft Macintosh PowerPoint</Application>
  <PresentationFormat>사용자 지정</PresentationFormat>
  <Paragraphs>238</Paragraphs>
  <Slides>43</Slides>
  <Notes>43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0" baseType="lpstr">
      <vt:lpstr>Nanum Gothic</vt:lpstr>
      <vt:lpstr>Noto Sans KR Light</vt:lpstr>
      <vt:lpstr>Roboto</vt:lpstr>
      <vt:lpstr>Roboto Light</vt:lpstr>
      <vt:lpstr>Arial</vt:lpstr>
      <vt:lpstr>Cambria Math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한예은</cp:lastModifiedBy>
  <cp:revision>97</cp:revision>
  <dcterms:modified xsi:type="dcterms:W3CDTF">2019-11-11T02:35:26Z</dcterms:modified>
</cp:coreProperties>
</file>